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notesSlides/notesSlide3.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handoutMasterIdLst>
    <p:handoutMasterId r:id="rId186"/>
  </p:handoutMasterIdLst>
  <p:sldIdLst>
    <p:sldId id="684" r:id="rId2"/>
    <p:sldId id="848" r:id="rId3"/>
    <p:sldId id="888" r:id="rId4"/>
    <p:sldId id="862" r:id="rId5"/>
    <p:sldId id="852" r:id="rId6"/>
    <p:sldId id="272" r:id="rId7"/>
    <p:sldId id="685" r:id="rId8"/>
    <p:sldId id="282" r:id="rId9"/>
    <p:sldId id="291" r:id="rId10"/>
    <p:sldId id="294" r:id="rId11"/>
    <p:sldId id="690" r:id="rId12"/>
    <p:sldId id="691" r:id="rId13"/>
    <p:sldId id="692" r:id="rId14"/>
    <p:sldId id="299" r:id="rId15"/>
    <p:sldId id="693" r:id="rId16"/>
    <p:sldId id="694" r:id="rId17"/>
    <p:sldId id="802" r:id="rId18"/>
    <p:sldId id="304" r:id="rId19"/>
    <p:sldId id="307" r:id="rId20"/>
    <p:sldId id="695" r:id="rId21"/>
    <p:sldId id="311" r:id="rId22"/>
    <p:sldId id="312" r:id="rId23"/>
    <p:sldId id="315" r:id="rId24"/>
    <p:sldId id="323" r:id="rId25"/>
    <p:sldId id="697" r:id="rId26"/>
    <p:sldId id="698" r:id="rId27"/>
    <p:sldId id="851" r:id="rId28"/>
    <p:sldId id="338" r:id="rId29"/>
    <p:sldId id="342" r:id="rId30"/>
    <p:sldId id="703" r:id="rId31"/>
    <p:sldId id="705" r:id="rId32"/>
    <p:sldId id="707" r:id="rId33"/>
    <p:sldId id="854" r:id="rId34"/>
    <p:sldId id="363" r:id="rId35"/>
    <p:sldId id="708" r:id="rId36"/>
    <p:sldId id="367" r:id="rId37"/>
    <p:sldId id="710" r:id="rId38"/>
    <p:sldId id="714" r:id="rId39"/>
    <p:sldId id="712" r:id="rId40"/>
    <p:sldId id="711" r:id="rId41"/>
    <p:sldId id="715" r:id="rId42"/>
    <p:sldId id="716" r:id="rId43"/>
    <p:sldId id="393" r:id="rId44"/>
    <p:sldId id="847" r:id="rId45"/>
    <p:sldId id="824" r:id="rId46"/>
    <p:sldId id="394" r:id="rId47"/>
    <p:sldId id="733" r:id="rId48"/>
    <p:sldId id="400" r:id="rId49"/>
    <p:sldId id="734" r:id="rId50"/>
    <p:sldId id="403" r:id="rId51"/>
    <p:sldId id="404" r:id="rId52"/>
    <p:sldId id="736" r:id="rId53"/>
    <p:sldId id="737" r:id="rId54"/>
    <p:sldId id="738" r:id="rId55"/>
    <p:sldId id="411" r:id="rId56"/>
    <p:sldId id="717" r:id="rId57"/>
    <p:sldId id="718" r:id="rId58"/>
    <p:sldId id="418" r:id="rId59"/>
    <p:sldId id="741" r:id="rId60"/>
    <p:sldId id="742" r:id="rId61"/>
    <p:sldId id="743" r:id="rId62"/>
    <p:sldId id="744" r:id="rId63"/>
    <p:sldId id="747" r:id="rId64"/>
    <p:sldId id="748" r:id="rId65"/>
    <p:sldId id="749" r:id="rId66"/>
    <p:sldId id="719" r:id="rId67"/>
    <p:sldId id="720" r:id="rId68"/>
    <p:sldId id="750" r:id="rId69"/>
    <p:sldId id="751" r:id="rId70"/>
    <p:sldId id="834" r:id="rId71"/>
    <p:sldId id="460" r:id="rId72"/>
    <p:sldId id="752" r:id="rId73"/>
    <p:sldId id="863" r:id="rId74"/>
    <p:sldId id="887" r:id="rId75"/>
    <p:sldId id="451" r:id="rId76"/>
    <p:sldId id="753" r:id="rId77"/>
    <p:sldId id="850" r:id="rId78"/>
    <p:sldId id="858" r:id="rId79"/>
    <p:sldId id="859" r:id="rId80"/>
    <p:sldId id="830" r:id="rId81"/>
    <p:sldId id="856" r:id="rId82"/>
    <p:sldId id="857" r:id="rId83"/>
    <p:sldId id="843" r:id="rId84"/>
    <p:sldId id="754" r:id="rId85"/>
    <p:sldId id="755" r:id="rId86"/>
    <p:sldId id="756" r:id="rId87"/>
    <p:sldId id="757" r:id="rId88"/>
    <p:sldId id="825" r:id="rId89"/>
    <p:sldId id="758" r:id="rId90"/>
    <p:sldId id="467" r:id="rId91"/>
    <p:sldId id="853" r:id="rId92"/>
    <p:sldId id="826" r:id="rId93"/>
    <p:sldId id="759" r:id="rId94"/>
    <p:sldId id="761" r:id="rId95"/>
    <p:sldId id="723" r:id="rId96"/>
    <p:sldId id="724" r:id="rId97"/>
    <p:sldId id="473" r:id="rId98"/>
    <p:sldId id="763" r:id="rId99"/>
    <p:sldId id="813" r:id="rId100"/>
    <p:sldId id="764" r:id="rId101"/>
    <p:sldId id="765" r:id="rId102"/>
    <p:sldId id="766" r:id="rId103"/>
    <p:sldId id="832" r:id="rId104"/>
    <p:sldId id="833" r:id="rId105"/>
    <p:sldId id="822" r:id="rId106"/>
    <p:sldId id="485" r:id="rId107"/>
    <p:sldId id="486" r:id="rId108"/>
    <p:sldId id="844" r:id="rId109"/>
    <p:sldId id="821" r:id="rId110"/>
    <p:sldId id="489" r:id="rId111"/>
    <p:sldId id="823" r:id="rId112"/>
    <p:sldId id="492" r:id="rId113"/>
    <p:sldId id="493" r:id="rId114"/>
    <p:sldId id="767" r:id="rId115"/>
    <p:sldId id="768" r:id="rId116"/>
    <p:sldId id="500" r:id="rId117"/>
    <p:sldId id="845" r:id="rId118"/>
    <p:sldId id="829" r:id="rId119"/>
    <p:sldId id="836" r:id="rId120"/>
    <p:sldId id="837" r:id="rId121"/>
    <p:sldId id="838" r:id="rId122"/>
    <p:sldId id="839" r:id="rId123"/>
    <p:sldId id="840" r:id="rId124"/>
    <p:sldId id="772" r:id="rId125"/>
    <p:sldId id="773" r:id="rId126"/>
    <p:sldId id="517" r:id="rId127"/>
    <p:sldId id="774" r:id="rId128"/>
    <p:sldId id="521" r:id="rId129"/>
    <p:sldId id="775" r:id="rId130"/>
    <p:sldId id="849" r:id="rId131"/>
    <p:sldId id="527" r:id="rId132"/>
    <p:sldId id="817" r:id="rId133"/>
    <p:sldId id="818" r:id="rId134"/>
    <p:sldId id="819" r:id="rId135"/>
    <p:sldId id="820" r:id="rId136"/>
    <p:sldId id="776" r:id="rId137"/>
    <p:sldId id="855" r:id="rId138"/>
    <p:sldId id="683" r:id="rId139"/>
    <p:sldId id="725" r:id="rId140"/>
    <p:sldId id="726" r:id="rId141"/>
    <p:sldId id="549" r:id="rId142"/>
    <p:sldId id="780" r:id="rId143"/>
    <p:sldId id="781" r:id="rId144"/>
    <p:sldId id="555" r:id="rId145"/>
    <p:sldId id="782" r:id="rId146"/>
    <p:sldId id="784" r:id="rId147"/>
    <p:sldId id="783" r:id="rId148"/>
    <p:sldId id="785" r:id="rId149"/>
    <p:sldId id="865" r:id="rId150"/>
    <p:sldId id="869" r:id="rId151"/>
    <p:sldId id="870" r:id="rId152"/>
    <p:sldId id="871" r:id="rId153"/>
    <p:sldId id="879" r:id="rId154"/>
    <p:sldId id="881" r:id="rId155"/>
    <p:sldId id="884" r:id="rId156"/>
    <p:sldId id="885" r:id="rId157"/>
    <p:sldId id="727" r:id="rId158"/>
    <p:sldId id="728" r:id="rId159"/>
    <p:sldId id="577" r:id="rId160"/>
    <p:sldId id="789" r:id="rId161"/>
    <p:sldId id="581" r:id="rId162"/>
    <p:sldId id="583" r:id="rId163"/>
    <p:sldId id="790" r:id="rId164"/>
    <p:sldId id="791" r:id="rId165"/>
    <p:sldId id="792" r:id="rId166"/>
    <p:sldId id="793" r:id="rId167"/>
    <p:sldId id="794" r:id="rId168"/>
    <p:sldId id="607" r:id="rId169"/>
    <p:sldId id="796" r:id="rId170"/>
    <p:sldId id="797" r:id="rId171"/>
    <p:sldId id="613" r:id="rId172"/>
    <p:sldId id="614" r:id="rId173"/>
    <p:sldId id="618" r:id="rId174"/>
    <p:sldId id="620" r:id="rId175"/>
    <p:sldId id="621" r:id="rId176"/>
    <p:sldId id="624" r:id="rId177"/>
    <p:sldId id="627" r:id="rId178"/>
    <p:sldId id="798" r:id="rId179"/>
    <p:sldId id="861" r:id="rId180"/>
    <p:sldId id="732" r:id="rId181"/>
    <p:sldId id="648" r:id="rId182"/>
    <p:sldId id="649" r:id="rId183"/>
    <p:sldId id="842" r:id="rId184"/>
  </p:sldIdLst>
  <p:sldSz cx="9144000" cy="6858000" type="screen4x3"/>
  <p:notesSz cx="6881813"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CC00"/>
    <a:srgbClr val="11AF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25" autoAdjust="0"/>
  </p:normalViewPr>
  <p:slideViewPr>
    <p:cSldViewPr>
      <p:cViewPr>
        <p:scale>
          <a:sx n="50" d="100"/>
          <a:sy n="50" d="100"/>
        </p:scale>
        <p:origin x="-3360" y="-1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6-10-01T21:31:20.140" idx="1">
    <p:pos x="10" y="10"/>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6-10-01T21:31:20.140" idx="1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6-10-01T21:31:20.140"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6-10-01T21:31:20.140" idx="3">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6-10-01T21:31:20.140" idx="4">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6-10-01T21:31:20.140" idx="5">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6-10-01T21:31:20.140" idx="7">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6-10-01T21:31:20.140" idx="12">
    <p:pos x="10" y="10"/>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6-10-01T21:31:20.140" idx="8">
    <p:pos x="10" y="10"/>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6-10-01T21:31:20.140" idx="9">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13" y="0"/>
            <a:ext cx="2982119" cy="465460"/>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defTabSz="928919">
              <a:defRPr sz="1200" b="0"/>
            </a:lvl1pPr>
          </a:lstStyle>
          <a:p>
            <a:pPr>
              <a:defRPr/>
            </a:pPr>
            <a:endParaRPr lang="en-US" dirty="0"/>
          </a:p>
        </p:txBody>
      </p:sp>
      <p:sp>
        <p:nvSpPr>
          <p:cNvPr id="658435" name="Rectangle 3"/>
          <p:cNvSpPr>
            <a:spLocks noGrp="1" noChangeArrowheads="1"/>
          </p:cNvSpPr>
          <p:nvPr>
            <p:ph type="dt" sz="quarter" idx="1"/>
          </p:nvPr>
        </p:nvSpPr>
        <p:spPr bwMode="auto">
          <a:xfrm>
            <a:off x="3898116" y="0"/>
            <a:ext cx="2982119" cy="465460"/>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r" defTabSz="928919">
              <a:defRPr sz="1200" b="0"/>
            </a:lvl1pPr>
          </a:lstStyle>
          <a:p>
            <a:pPr>
              <a:defRPr/>
            </a:pPr>
            <a:endParaRPr lang="en-US" dirty="0"/>
          </a:p>
        </p:txBody>
      </p:sp>
      <p:sp>
        <p:nvSpPr>
          <p:cNvPr id="658436" name="Rectangle 4"/>
          <p:cNvSpPr>
            <a:spLocks noGrp="1" noChangeArrowheads="1"/>
          </p:cNvSpPr>
          <p:nvPr>
            <p:ph type="ftr" sz="quarter" idx="2"/>
          </p:nvPr>
        </p:nvSpPr>
        <p:spPr bwMode="auto">
          <a:xfrm>
            <a:off x="13" y="8829341"/>
            <a:ext cx="2982119" cy="465460"/>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defTabSz="928919">
              <a:defRPr sz="1200" b="0"/>
            </a:lvl1pPr>
          </a:lstStyle>
          <a:p>
            <a:pPr>
              <a:defRPr/>
            </a:pPr>
            <a:endParaRPr lang="en-US" dirty="0"/>
          </a:p>
        </p:txBody>
      </p:sp>
      <p:sp>
        <p:nvSpPr>
          <p:cNvPr id="658437" name="Rectangle 5"/>
          <p:cNvSpPr>
            <a:spLocks noGrp="1" noChangeArrowheads="1"/>
          </p:cNvSpPr>
          <p:nvPr>
            <p:ph type="sldNum" sz="quarter" idx="3"/>
          </p:nvPr>
        </p:nvSpPr>
        <p:spPr bwMode="auto">
          <a:xfrm>
            <a:off x="3898116" y="8829341"/>
            <a:ext cx="2982119" cy="465460"/>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r" defTabSz="928919">
              <a:defRPr sz="1200" b="0"/>
            </a:lvl1pPr>
          </a:lstStyle>
          <a:p>
            <a:pPr>
              <a:defRPr/>
            </a:pPr>
            <a:fld id="{A2621CC9-7DAC-49A7-BE83-6ED73C28F29B}" type="slidenum">
              <a:rPr lang="en-US"/>
              <a:pPr>
                <a:defRPr/>
              </a:pPr>
              <a:t>‹#›</a:t>
            </a:fld>
            <a:endParaRPr lang="en-US" dirty="0"/>
          </a:p>
        </p:txBody>
      </p:sp>
    </p:spTree>
    <p:extLst>
      <p:ext uri="{BB962C8B-B14F-4D97-AF65-F5344CB8AC3E}">
        <p14:creationId xmlns:p14="http://schemas.microsoft.com/office/powerpoint/2010/main" val="1266580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hdr" sz="quarter"/>
          </p:nvPr>
        </p:nvSpPr>
        <p:spPr bwMode="auto">
          <a:xfrm>
            <a:off x="5" y="0"/>
            <a:ext cx="2983712" cy="46546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lvl1pPr defTabSz="922423">
              <a:defRPr sz="1200" b="0"/>
            </a:lvl1pPr>
          </a:lstStyle>
          <a:p>
            <a:pPr>
              <a:defRPr/>
            </a:pPr>
            <a:endParaRPr lang="en-US" dirty="0"/>
          </a:p>
        </p:txBody>
      </p:sp>
      <p:sp>
        <p:nvSpPr>
          <p:cNvPr id="487427" name="Rectangle 3"/>
          <p:cNvSpPr>
            <a:spLocks noGrp="1" noChangeArrowheads="1"/>
          </p:cNvSpPr>
          <p:nvPr>
            <p:ph type="dt" idx="1"/>
          </p:nvPr>
        </p:nvSpPr>
        <p:spPr bwMode="auto">
          <a:xfrm>
            <a:off x="3896511" y="0"/>
            <a:ext cx="2983712" cy="46546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lvl1pPr algn="r" defTabSz="922423">
              <a:defRPr sz="1200" b="0"/>
            </a:lvl1pPr>
          </a:lstStyle>
          <a:p>
            <a:pPr>
              <a:defRPr/>
            </a:pPr>
            <a:endParaRPr lang="en-US" dirty="0"/>
          </a:p>
        </p:txBody>
      </p:sp>
      <p:sp>
        <p:nvSpPr>
          <p:cNvPr id="20890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487429" name="Rectangle 5"/>
          <p:cNvSpPr>
            <a:spLocks noGrp="1" noChangeArrowheads="1"/>
          </p:cNvSpPr>
          <p:nvPr>
            <p:ph type="body" sz="quarter" idx="3"/>
          </p:nvPr>
        </p:nvSpPr>
        <p:spPr bwMode="auto">
          <a:xfrm>
            <a:off x="688182" y="4416272"/>
            <a:ext cx="5505450" cy="418274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7430" name="Rectangle 6"/>
          <p:cNvSpPr>
            <a:spLocks noGrp="1" noChangeArrowheads="1"/>
          </p:cNvSpPr>
          <p:nvPr>
            <p:ph type="ftr" sz="quarter" idx="4"/>
          </p:nvPr>
        </p:nvSpPr>
        <p:spPr bwMode="auto">
          <a:xfrm>
            <a:off x="5" y="8829341"/>
            <a:ext cx="2983712" cy="465460"/>
          </a:xfrm>
          <a:prstGeom prst="rect">
            <a:avLst/>
          </a:prstGeom>
          <a:noFill/>
          <a:ln w="9525">
            <a:noFill/>
            <a:miter lim="800000"/>
            <a:headEnd/>
            <a:tailEnd/>
          </a:ln>
          <a:effectLst/>
        </p:spPr>
        <p:txBody>
          <a:bodyPr vert="horz" wrap="square" lIns="92261" tIns="46131" rIns="92261" bIns="46131" numCol="1" anchor="b" anchorCtr="0" compatLnSpc="1">
            <a:prstTxWarp prst="textNoShape">
              <a:avLst/>
            </a:prstTxWarp>
          </a:bodyPr>
          <a:lstStyle>
            <a:lvl1pPr defTabSz="922423">
              <a:defRPr sz="1200" b="0"/>
            </a:lvl1pPr>
          </a:lstStyle>
          <a:p>
            <a:pPr>
              <a:defRPr/>
            </a:pPr>
            <a:endParaRPr lang="en-US" dirty="0"/>
          </a:p>
        </p:txBody>
      </p:sp>
      <p:sp>
        <p:nvSpPr>
          <p:cNvPr id="487431" name="Rectangle 7"/>
          <p:cNvSpPr>
            <a:spLocks noGrp="1" noChangeArrowheads="1"/>
          </p:cNvSpPr>
          <p:nvPr>
            <p:ph type="sldNum" sz="quarter" idx="5"/>
          </p:nvPr>
        </p:nvSpPr>
        <p:spPr bwMode="auto">
          <a:xfrm>
            <a:off x="3896511" y="8829341"/>
            <a:ext cx="2983712" cy="465460"/>
          </a:xfrm>
          <a:prstGeom prst="rect">
            <a:avLst/>
          </a:prstGeom>
          <a:noFill/>
          <a:ln w="9525">
            <a:noFill/>
            <a:miter lim="800000"/>
            <a:headEnd/>
            <a:tailEnd/>
          </a:ln>
          <a:effectLst/>
        </p:spPr>
        <p:txBody>
          <a:bodyPr vert="horz" wrap="square" lIns="92261" tIns="46131" rIns="92261" bIns="46131" numCol="1" anchor="b" anchorCtr="0" compatLnSpc="1">
            <a:prstTxWarp prst="textNoShape">
              <a:avLst/>
            </a:prstTxWarp>
          </a:bodyPr>
          <a:lstStyle>
            <a:lvl1pPr algn="r" defTabSz="922423">
              <a:defRPr sz="1200" b="0"/>
            </a:lvl1pPr>
          </a:lstStyle>
          <a:p>
            <a:pPr>
              <a:defRPr/>
            </a:pPr>
            <a:fld id="{68F307F8-1039-428F-8EA2-0C3C208004BE}" type="slidenum">
              <a:rPr lang="en-US"/>
              <a:pPr>
                <a:defRPr/>
              </a:pPr>
              <a:t>‹#›</a:t>
            </a:fld>
            <a:endParaRPr lang="en-US" dirty="0"/>
          </a:p>
        </p:txBody>
      </p:sp>
    </p:spTree>
    <p:extLst>
      <p:ext uri="{BB962C8B-B14F-4D97-AF65-F5344CB8AC3E}">
        <p14:creationId xmlns:p14="http://schemas.microsoft.com/office/powerpoint/2010/main" val="367214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307F8-1039-428F-8EA2-0C3C208004BE}"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pPr eaLnBrk="1" hangingPunct="1"/>
            <a:endParaRPr lang="en-US" dirty="0" smtClean="0"/>
          </a:p>
        </p:txBody>
      </p:sp>
      <p:sp>
        <p:nvSpPr>
          <p:cNvPr id="209924" name="Slide Number Placeholder 3"/>
          <p:cNvSpPr>
            <a:spLocks noGrp="1"/>
          </p:cNvSpPr>
          <p:nvPr>
            <p:ph type="sldNum" sz="quarter" idx="5"/>
          </p:nvPr>
        </p:nvSpPr>
        <p:spPr>
          <a:noFill/>
        </p:spPr>
        <p:txBody>
          <a:bodyPr/>
          <a:lstStyle/>
          <a:p>
            <a:fld id="{857C774F-8911-4B97-96C0-F17A9DCA8356}" type="slidenum">
              <a:rPr lang="en-US" smtClean="0"/>
              <a:pPr/>
              <a:t>103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307F8-1039-428F-8EA2-0C3C208004BE}" type="slidenum">
              <a:rPr lang="en-US" smtClean="0"/>
              <a:pPr>
                <a:defRPr/>
              </a:pPr>
              <a:t>130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02971FD-ABD1-4E2F-B4BA-DD37A69A2995}"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8722BC-16A1-483F-ADAD-7E94FC52AC0D}"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B63FF2-D00E-44C3-AE63-0C842A41C556}"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1FBF36-CC49-4AB5-9400-C75077FD2BB4}"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6518D2-150A-4046-BAF2-3225C1728B07}"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496D22-4513-497D-A7B1-9A25A9194B07}"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227E44-06B7-499D-8985-F95A7E2BD301}"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D4178DD-2E68-4D2E-A51B-082717F9F9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51E64A6-FE35-4ABA-BBF2-2B9D57F947A6}"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6831146-9872-402D-8191-18C7B43CB45F}" type="slidenum">
              <a:rPr lang="en-US"/>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60CB15-B6C7-4A2F-B256-AF38EB400B99}"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BD16F6-798A-43AA-9614-5251F6D1B4B4}"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C0CFD808-DA1F-47EC-95C9-23D4D0F6CD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14400" y="1447800"/>
            <a:ext cx="8229600" cy="2362200"/>
          </a:xfrm>
        </p:spPr>
        <p:txBody>
          <a:bodyPr/>
          <a:lstStyle/>
          <a:p>
            <a:pPr eaLnBrk="1" hangingPunct="1"/>
            <a:r>
              <a:rPr lang="en-US" sz="4000" b="1" dirty="0" smtClean="0">
                <a:solidFill>
                  <a:schemeClr val="accent2"/>
                </a:solidFill>
                <a:latin typeface="Century Gothic" pitchFamily="34" charset="0"/>
              </a:rPr>
              <a:t>Florida Statewide</a:t>
            </a:r>
            <a:br>
              <a:rPr lang="en-US" sz="4000" b="1" dirty="0" smtClean="0">
                <a:solidFill>
                  <a:schemeClr val="accent2"/>
                </a:solidFill>
                <a:latin typeface="Century Gothic" pitchFamily="34" charset="0"/>
              </a:rPr>
            </a:br>
            <a:r>
              <a:rPr lang="en-US" sz="4000" b="1" dirty="0" smtClean="0">
                <a:solidFill>
                  <a:schemeClr val="accent2"/>
                </a:solidFill>
                <a:latin typeface="Century Gothic" pitchFamily="34" charset="0"/>
              </a:rPr>
              <a:t>Uniform Training Curriculum</a:t>
            </a:r>
            <a:br>
              <a:rPr lang="en-US" sz="4000" b="1" dirty="0" smtClean="0">
                <a:solidFill>
                  <a:schemeClr val="accent2"/>
                </a:solidFill>
                <a:latin typeface="Century Gothic" pitchFamily="34" charset="0"/>
              </a:rPr>
            </a:br>
            <a:r>
              <a:rPr lang="en-US" sz="4000" b="1" dirty="0" smtClean="0">
                <a:solidFill>
                  <a:schemeClr val="accent2"/>
                </a:solidFill>
                <a:latin typeface="Century Gothic" pitchFamily="34" charset="0"/>
              </a:rPr>
              <a:t>for Poll Workers.</a:t>
            </a:r>
            <a:endParaRPr lang="en-US" sz="2400" b="1" dirty="0" smtClean="0">
              <a:solidFill>
                <a:schemeClr val="accent2"/>
              </a:solidFill>
              <a:latin typeface="Century Gothic" pitchFamily="34" charset="0"/>
            </a:endParaRPr>
          </a:p>
        </p:txBody>
      </p:sp>
      <p:sp>
        <p:nvSpPr>
          <p:cNvPr id="4100" name="Text Box 5"/>
          <p:cNvSpPr txBox="1">
            <a:spLocks noChangeArrowheads="1"/>
          </p:cNvSpPr>
          <p:nvPr/>
        </p:nvSpPr>
        <p:spPr bwMode="auto">
          <a:xfrm>
            <a:off x="1600200" y="4572000"/>
            <a:ext cx="7086600" cy="2154436"/>
          </a:xfrm>
          <a:prstGeom prst="rect">
            <a:avLst/>
          </a:prstGeom>
          <a:noFill/>
          <a:ln w="9525">
            <a:noFill/>
            <a:miter lim="800000"/>
            <a:headEnd/>
            <a:tailEnd/>
          </a:ln>
        </p:spPr>
        <p:txBody>
          <a:bodyPr wrap="square">
            <a:spAutoFit/>
          </a:bodyPr>
          <a:lstStyle/>
          <a:p>
            <a:pPr algn="ctr"/>
            <a:r>
              <a:rPr lang="en-US" dirty="0">
                <a:solidFill>
                  <a:srgbClr val="FF0000"/>
                </a:solidFill>
                <a:latin typeface="Book Antiqua" pitchFamily="18" charset="0"/>
              </a:rPr>
              <a:t>Florida Department of State</a:t>
            </a:r>
          </a:p>
          <a:p>
            <a:pPr algn="ctr"/>
            <a:r>
              <a:rPr lang="en-US" dirty="0">
                <a:solidFill>
                  <a:srgbClr val="FF0000"/>
                </a:solidFill>
                <a:latin typeface="Book Antiqua" pitchFamily="18" charset="0"/>
              </a:rPr>
              <a:t>Division of </a:t>
            </a:r>
            <a:r>
              <a:rPr lang="en-US" dirty="0" smtClean="0">
                <a:solidFill>
                  <a:srgbClr val="FF0000"/>
                </a:solidFill>
                <a:latin typeface="Book Antiqua" pitchFamily="18" charset="0"/>
              </a:rPr>
              <a:t>Elections</a:t>
            </a:r>
          </a:p>
          <a:p>
            <a:pPr algn="ctr"/>
            <a:endParaRPr lang="en-US" dirty="0" smtClean="0">
              <a:solidFill>
                <a:srgbClr val="FF0000"/>
              </a:solidFill>
              <a:latin typeface="Book Antiqua" pitchFamily="18" charset="0"/>
            </a:endParaRPr>
          </a:p>
          <a:p>
            <a:pPr algn="ctr"/>
            <a:r>
              <a:rPr lang="en-US" sz="2400" dirty="0" smtClean="0">
                <a:solidFill>
                  <a:srgbClr val="FF0000"/>
                </a:solidFill>
                <a:latin typeface="Book Antiqua" pitchFamily="18" charset="0"/>
              </a:rPr>
              <a:t>R. Joyce Griffin</a:t>
            </a:r>
            <a:endParaRPr lang="en-US" sz="2400" dirty="0">
              <a:solidFill>
                <a:srgbClr val="FF0000"/>
              </a:solidFill>
              <a:latin typeface="Book Antiqua" pitchFamily="18" charset="0"/>
            </a:endParaRPr>
          </a:p>
          <a:p>
            <a:pPr algn="ctr"/>
            <a:r>
              <a:rPr lang="en-US" dirty="0">
                <a:solidFill>
                  <a:srgbClr val="FF0000"/>
                </a:solidFill>
                <a:latin typeface="Book Antiqua" pitchFamily="18" charset="0"/>
              </a:rPr>
              <a:t> Monroe County Supervisor of </a:t>
            </a:r>
            <a:r>
              <a:rPr lang="en-US" dirty="0" smtClean="0">
                <a:solidFill>
                  <a:srgbClr val="FF0000"/>
                </a:solidFill>
                <a:latin typeface="Book Antiqua" pitchFamily="18" charset="0"/>
              </a:rPr>
              <a:t>Elections</a:t>
            </a:r>
          </a:p>
          <a:p>
            <a:pPr algn="ctr"/>
            <a:r>
              <a:rPr lang="en-US" sz="2000" smtClean="0">
                <a:solidFill>
                  <a:srgbClr val="FF0000"/>
                </a:solidFill>
                <a:latin typeface="Book Antiqua" pitchFamily="18" charset="0"/>
              </a:rPr>
              <a:t>August 21,  </a:t>
            </a:r>
            <a:r>
              <a:rPr lang="en-US" sz="2000" dirty="0" smtClean="0">
                <a:solidFill>
                  <a:srgbClr val="FF0000"/>
                </a:solidFill>
                <a:latin typeface="Book Antiqua" pitchFamily="18" charset="0"/>
              </a:rPr>
              <a:t>2016</a:t>
            </a:r>
            <a:endParaRPr lang="en-US" sz="1000" dirty="0" smtClean="0">
              <a:solidFill>
                <a:srgbClr val="FF0000"/>
              </a:solidFill>
              <a:latin typeface="Book Antiqua" pitchFamily="18" charset="0"/>
            </a:endParaRPr>
          </a:p>
          <a:p>
            <a:pPr algn="ctr"/>
            <a:endParaRPr lang="en-US" dirty="0">
              <a:solidFill>
                <a:srgbClr val="FF0000"/>
              </a:solidFill>
              <a:latin typeface="Book Antiqua" pitchFamily="18" charset="0"/>
            </a:endParaRP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a:t>
            </a:fld>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895600" y="1143000"/>
            <a:ext cx="5943600" cy="838200"/>
          </a:xfrm>
        </p:spPr>
        <p:txBody>
          <a:bodyPr/>
          <a:lstStyle/>
          <a:p>
            <a:pPr algn="l" eaLnBrk="1" hangingPunct="1">
              <a:buClr>
                <a:srgbClr val="FF0000"/>
              </a:buClr>
              <a:buFont typeface="Wingdings" pitchFamily="2" charset="2"/>
              <a:buChar char="§"/>
            </a:pPr>
            <a:r>
              <a:rPr lang="en-US" sz="3600" b="1" dirty="0" smtClean="0">
                <a:solidFill>
                  <a:schemeClr val="accent2"/>
                </a:solidFill>
                <a:latin typeface="Book Antiqua" pitchFamily="18" charset="0"/>
              </a:rPr>
              <a:t> Prohibited Practices</a:t>
            </a:r>
            <a:r>
              <a:rPr lang="en-US" sz="4000" dirty="0" smtClean="0"/>
              <a:t> </a:t>
            </a:r>
          </a:p>
        </p:txBody>
      </p:sp>
      <p:sp>
        <p:nvSpPr>
          <p:cNvPr id="14340" name="Rectangle 3"/>
          <p:cNvSpPr>
            <a:spLocks noGrp="1" noChangeArrowheads="1"/>
          </p:cNvSpPr>
          <p:nvPr>
            <p:ph type="body" idx="1"/>
          </p:nvPr>
        </p:nvSpPr>
        <p:spPr>
          <a:xfrm>
            <a:off x="1066800" y="3048000"/>
            <a:ext cx="7772400" cy="2590800"/>
          </a:xfrm>
        </p:spPr>
        <p:txBody>
          <a:bodyPr/>
          <a:lstStyle/>
          <a:p>
            <a:pPr marL="609600" indent="-609600" eaLnBrk="1" hangingPunct="1">
              <a:spcBef>
                <a:spcPct val="50000"/>
              </a:spcBef>
              <a:buFont typeface="Arial" pitchFamily="34" charset="0"/>
              <a:buChar char="•"/>
            </a:pPr>
            <a:r>
              <a:rPr lang="en-US" sz="2400" b="1" dirty="0" smtClean="0"/>
              <a:t>Destroy, remove, alter, or mark ballots.</a:t>
            </a:r>
          </a:p>
          <a:p>
            <a:pPr marL="609600" indent="-609600" eaLnBrk="1" hangingPunct="1">
              <a:spcBef>
                <a:spcPct val="50000"/>
              </a:spcBef>
              <a:buFont typeface="Arial" pitchFamily="34" charset="0"/>
              <a:buChar char="•"/>
            </a:pPr>
            <a:r>
              <a:rPr lang="en-US" sz="2400" b="1" dirty="0" smtClean="0">
                <a:solidFill>
                  <a:srgbClr val="C00000"/>
                </a:solidFill>
              </a:rPr>
              <a:t>Campaign, distribute campaign literature, or permit campaign literature to be present or allow anyone to electioneer at the polls.</a:t>
            </a:r>
          </a:p>
          <a:p>
            <a:pPr marL="609600" indent="-609600" eaLnBrk="1" hangingPunct="1">
              <a:spcBef>
                <a:spcPct val="50000"/>
              </a:spcBef>
              <a:buFont typeface="Arial" pitchFamily="34" charset="0"/>
              <a:buChar char="•"/>
            </a:pPr>
            <a:r>
              <a:rPr lang="en-US" sz="2400" b="1" dirty="0" smtClean="0"/>
              <a:t>Commit or knowingly permit fraud of any kind.</a:t>
            </a:r>
          </a:p>
        </p:txBody>
      </p:sp>
      <p:sp>
        <p:nvSpPr>
          <p:cNvPr id="14341" name="Text Box 4"/>
          <p:cNvSpPr txBox="1">
            <a:spLocks noChangeArrowheads="1"/>
          </p:cNvSpPr>
          <p:nvPr/>
        </p:nvSpPr>
        <p:spPr bwMode="auto">
          <a:xfrm>
            <a:off x="2057400" y="2057400"/>
            <a:ext cx="6858000" cy="519113"/>
          </a:xfrm>
          <a:prstGeom prst="rect">
            <a:avLst/>
          </a:prstGeom>
          <a:noFill/>
          <a:ln w="9525">
            <a:noFill/>
            <a:miter lim="800000"/>
            <a:headEnd/>
            <a:tailEnd/>
          </a:ln>
        </p:spPr>
        <p:txBody>
          <a:bodyPr wrap="square">
            <a:spAutoFit/>
          </a:bodyPr>
          <a:lstStyle/>
          <a:p>
            <a:pPr>
              <a:spcBef>
                <a:spcPct val="50000"/>
              </a:spcBef>
            </a:pPr>
            <a:r>
              <a:rPr lang="en-US" sz="2800" dirty="0">
                <a:solidFill>
                  <a:schemeClr val="accent2"/>
                </a:solidFill>
                <a:latin typeface="Book Antiqua" pitchFamily="18" charset="0"/>
              </a:rPr>
              <a:t>Under Florida law, it is illegal for you to:</a:t>
            </a:r>
          </a:p>
        </p:txBody>
      </p:sp>
      <p:sp>
        <p:nvSpPr>
          <p:cNvPr id="14342"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a:t>
            </a:fld>
            <a:endParaRPr lang="en-US" dirty="0"/>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body" idx="1"/>
          </p:nvPr>
        </p:nvSpPr>
        <p:spPr>
          <a:xfrm>
            <a:off x="1066800" y="2743200"/>
            <a:ext cx="7696200" cy="2438400"/>
          </a:xfrm>
        </p:spPr>
        <p:txBody>
          <a:bodyPr/>
          <a:lstStyle/>
          <a:p>
            <a:pPr marL="609600" indent="-609600" eaLnBrk="1" hangingPunct="1">
              <a:spcBef>
                <a:spcPct val="50000"/>
              </a:spcBef>
            </a:pPr>
            <a:r>
              <a:rPr lang="en-US" sz="2400" b="1" dirty="0" smtClean="0"/>
              <a:t>If the voter believes that he or she did not vote at an early voting site, call the Elections office to verify.</a:t>
            </a:r>
          </a:p>
          <a:p>
            <a:pPr marL="609600" indent="-609600" eaLnBrk="1" hangingPunct="1">
              <a:spcBef>
                <a:spcPct val="50000"/>
              </a:spcBef>
            </a:pPr>
            <a:r>
              <a:rPr lang="en-US" sz="2400" b="1" dirty="0" smtClean="0">
                <a:solidFill>
                  <a:srgbClr val="C00000"/>
                </a:solidFill>
              </a:rPr>
              <a:t>If the voter’s status cannot be verified or if the voter challenges the status, allow the voter to vote a provisional ballot. </a:t>
            </a:r>
          </a:p>
        </p:txBody>
      </p:sp>
      <p:sp>
        <p:nvSpPr>
          <p:cNvPr id="112644" name="Rectangle 3"/>
          <p:cNvSpPr>
            <a:spLocks noChangeArrowheads="1"/>
          </p:cNvSpPr>
          <p:nvPr/>
        </p:nvSpPr>
        <p:spPr bwMode="auto">
          <a:xfrm>
            <a:off x="2209800" y="1143000"/>
            <a:ext cx="66294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u="sng" dirty="0">
                <a:solidFill>
                  <a:srgbClr val="0000FF"/>
                </a:solidFill>
                <a:latin typeface="Book Antiqua" pitchFamily="18" charset="0"/>
              </a:rPr>
              <a:t>Precinct Register Indicates That Voter Voted Early</a:t>
            </a:r>
          </a:p>
        </p:txBody>
      </p:sp>
      <p:sp>
        <p:nvSpPr>
          <p:cNvPr id="112645" name="Text Box 5"/>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100</a:t>
            </a:fld>
            <a:endParaRPr lang="en-US" dirty="0"/>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1828800" y="1371600"/>
            <a:ext cx="7086600" cy="1311128"/>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u="sng" dirty="0">
                <a:solidFill>
                  <a:srgbClr val="0000FF"/>
                </a:solidFill>
                <a:latin typeface="Book Antiqua" pitchFamily="18" charset="0"/>
              </a:rPr>
              <a:t>Pre-Challenged </a:t>
            </a:r>
            <a:r>
              <a:rPr lang="en-US" sz="3600" u="sng" dirty="0" smtClean="0">
                <a:solidFill>
                  <a:srgbClr val="0000FF"/>
                </a:solidFill>
                <a:latin typeface="Book Antiqua" pitchFamily="18" charset="0"/>
              </a:rPr>
              <a:t>Voter or </a:t>
            </a:r>
          </a:p>
          <a:p>
            <a:pPr>
              <a:spcBef>
                <a:spcPct val="20000"/>
              </a:spcBef>
              <a:buClr>
                <a:srgbClr val="FF0000"/>
              </a:buClr>
              <a:tabLst>
                <a:tab pos="400050" algn="l"/>
              </a:tabLst>
            </a:pPr>
            <a:r>
              <a:rPr lang="en-US" sz="3600" u="sng" dirty="0" smtClean="0">
                <a:solidFill>
                  <a:srgbClr val="0000FF"/>
                </a:solidFill>
                <a:latin typeface="Book Antiqua" pitchFamily="18" charset="0"/>
              </a:rPr>
              <a:t>Voter </a:t>
            </a:r>
            <a:r>
              <a:rPr lang="en-US" sz="3600" u="sng" dirty="0">
                <a:solidFill>
                  <a:srgbClr val="0000FF"/>
                </a:solidFill>
                <a:latin typeface="Book Antiqua" pitchFamily="18" charset="0"/>
              </a:rPr>
              <a:t>Challenged at the Polls</a:t>
            </a:r>
          </a:p>
        </p:txBody>
      </p:sp>
      <p:sp>
        <p:nvSpPr>
          <p:cNvPr id="113668" name="Rectangle 7"/>
          <p:cNvSpPr>
            <a:spLocks noGrp="1" noChangeArrowheads="1"/>
          </p:cNvSpPr>
          <p:nvPr>
            <p:ph type="body" idx="1"/>
          </p:nvPr>
        </p:nvSpPr>
        <p:spPr>
          <a:xfrm>
            <a:off x="1066800" y="2971800"/>
            <a:ext cx="7696200" cy="3352800"/>
          </a:xfrm>
        </p:spPr>
        <p:txBody>
          <a:bodyPr/>
          <a:lstStyle/>
          <a:p>
            <a:pPr marL="609600" indent="-609600" eaLnBrk="1" hangingPunct="1">
              <a:spcBef>
                <a:spcPct val="50000"/>
              </a:spcBef>
            </a:pPr>
            <a:r>
              <a:rPr lang="en-US" sz="2400" b="1" dirty="0" smtClean="0"/>
              <a:t>The person challenging a voter must complete a written oath outlining the reasons why the voter should not be allowed to vote.</a:t>
            </a:r>
          </a:p>
          <a:p>
            <a:pPr marL="609600" indent="-609600" eaLnBrk="1" hangingPunct="1">
              <a:spcBef>
                <a:spcPct val="50000"/>
              </a:spcBef>
            </a:pPr>
            <a:r>
              <a:rPr lang="en-US" sz="2400" b="1" dirty="0" smtClean="0">
                <a:solidFill>
                  <a:srgbClr val="C00000"/>
                </a:solidFill>
              </a:rPr>
              <a:t>The person challenging the voter gives one completed oath to the poll worker and one to the voter. </a:t>
            </a:r>
          </a:p>
          <a:p>
            <a:pPr marL="609600" indent="-609600" eaLnBrk="1" hangingPunct="1">
              <a:spcBef>
                <a:spcPct val="50000"/>
              </a:spcBef>
            </a:pPr>
            <a:r>
              <a:rPr lang="en-US" sz="2400" b="1" dirty="0" smtClean="0"/>
              <a:t>The Clerk then signs and dates the oath.</a:t>
            </a:r>
          </a:p>
        </p:txBody>
      </p:sp>
      <p:sp>
        <p:nvSpPr>
          <p:cNvPr id="113669"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101</a:t>
            </a:fld>
            <a:endParaRPr lang="en-US" dirty="0"/>
          </a:p>
        </p:txBody>
      </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143000" y="2133600"/>
            <a:ext cx="7696200" cy="4191000"/>
          </a:xfrm>
        </p:spPr>
        <p:txBody>
          <a:bodyPr/>
          <a:lstStyle/>
          <a:p>
            <a:pPr marL="609600" indent="-609600" eaLnBrk="1" hangingPunct="1">
              <a:spcBef>
                <a:spcPct val="50000"/>
              </a:spcBef>
            </a:pPr>
            <a:r>
              <a:rPr lang="en-US" sz="2400" b="1" dirty="0" smtClean="0">
                <a:solidFill>
                  <a:schemeClr val="tx1">
                    <a:lumMod val="85000"/>
                    <a:lumOff val="15000"/>
                  </a:schemeClr>
                </a:solidFill>
              </a:rPr>
              <a:t>The poll worker gives a copy of the completed oath to the person being challenged.</a:t>
            </a:r>
          </a:p>
          <a:p>
            <a:pPr marL="0" indent="0" eaLnBrk="1" hangingPunct="1">
              <a:spcBef>
                <a:spcPct val="50000"/>
              </a:spcBef>
              <a:buNone/>
            </a:pPr>
            <a:endParaRPr lang="en-US" sz="2400" b="1" dirty="0" smtClean="0">
              <a:solidFill>
                <a:schemeClr val="tx1">
                  <a:lumMod val="85000"/>
                  <a:lumOff val="15000"/>
                </a:schemeClr>
              </a:solidFill>
            </a:endParaRPr>
          </a:p>
          <a:p>
            <a:pPr marL="609600" indent="-609600" eaLnBrk="1" hangingPunct="1">
              <a:spcBef>
                <a:spcPct val="50000"/>
              </a:spcBef>
            </a:pPr>
            <a:r>
              <a:rPr lang="en-US" sz="2400" b="1" dirty="0" smtClean="0">
                <a:solidFill>
                  <a:schemeClr val="tx1">
                    <a:lumMod val="85000"/>
                    <a:lumOff val="15000"/>
                  </a:schemeClr>
                </a:solidFill>
              </a:rPr>
              <a:t>The challenged voter, whether challenged at the polling place or prior to Election Day, shall be permitted to cast a provisional ballot.</a:t>
            </a:r>
          </a:p>
        </p:txBody>
      </p:sp>
      <p:sp>
        <p:nvSpPr>
          <p:cNvPr id="114692" name="Text Box 4"/>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114693" name="TextBox 4"/>
          <p:cNvSpPr txBox="1">
            <a:spLocks noChangeArrowheads="1"/>
          </p:cNvSpPr>
          <p:nvPr/>
        </p:nvSpPr>
        <p:spPr bwMode="auto">
          <a:xfrm>
            <a:off x="3124200" y="990600"/>
            <a:ext cx="5748690" cy="369332"/>
          </a:xfrm>
          <a:prstGeom prst="rect">
            <a:avLst/>
          </a:prstGeom>
          <a:noFill/>
          <a:ln w="9525">
            <a:noFill/>
            <a:miter lim="800000"/>
            <a:headEnd/>
            <a:tailEnd/>
          </a:ln>
        </p:spPr>
        <p:txBody>
          <a:bodyPr wrap="none">
            <a:spAutoFit/>
          </a:bodyPr>
          <a:lstStyle/>
          <a:p>
            <a:pPr marL="400050" indent="-400050">
              <a:spcBef>
                <a:spcPct val="20000"/>
              </a:spcBef>
              <a:buClr>
                <a:srgbClr val="FF0000"/>
              </a:buClr>
              <a:tabLst>
                <a:tab pos="400050" algn="l"/>
              </a:tabLst>
            </a:pPr>
            <a:r>
              <a:rPr lang="en-US" u="sng" dirty="0">
                <a:solidFill>
                  <a:srgbClr val="7030A0"/>
                </a:solidFill>
                <a:latin typeface="Book Antiqua" pitchFamily="18" charset="0"/>
              </a:rPr>
              <a:t>Pre-Challenged Voter/ </a:t>
            </a:r>
            <a:r>
              <a:rPr lang="en-US" u="sng" dirty="0" smtClean="0">
                <a:solidFill>
                  <a:srgbClr val="7030A0"/>
                </a:solidFill>
                <a:latin typeface="Book Antiqua" pitchFamily="18" charset="0"/>
              </a:rPr>
              <a:t>Voter </a:t>
            </a:r>
            <a:r>
              <a:rPr lang="en-US" u="sng" dirty="0">
                <a:solidFill>
                  <a:srgbClr val="7030A0"/>
                </a:solidFill>
                <a:latin typeface="Book Antiqua" pitchFamily="18" charset="0"/>
              </a:rPr>
              <a:t>Challenged at the </a:t>
            </a:r>
            <a:r>
              <a:rPr lang="en-US" u="sng" dirty="0" smtClean="0">
                <a:solidFill>
                  <a:srgbClr val="7030A0"/>
                </a:solidFill>
                <a:latin typeface="Book Antiqua" pitchFamily="18" charset="0"/>
              </a:rPr>
              <a:t>Polls </a:t>
            </a:r>
            <a:endParaRPr lang="en-US" u="sng" dirty="0">
              <a:solidFill>
                <a:srgbClr val="7030A0"/>
              </a:solidFill>
              <a:latin typeface="Book Antiqua" pitchFamily="18" charset="0"/>
            </a:endParaRP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102</a:t>
            </a:fld>
            <a:endParaRPr lang="en-US" dirty="0"/>
          </a:p>
        </p:txBody>
      </p:sp>
    </p:spTree>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ctrTitle"/>
          </p:nvPr>
        </p:nvSpPr>
        <p:spPr>
          <a:xfrm>
            <a:off x="4876800" y="990600"/>
            <a:ext cx="4267200" cy="457200"/>
          </a:xfrm>
        </p:spPr>
        <p:txBody>
          <a:bodyPr/>
          <a:lstStyle/>
          <a:p>
            <a:pPr eaLnBrk="1" hangingPunct="1"/>
            <a:r>
              <a:rPr lang="en-US" sz="4000" dirty="0" smtClean="0">
                <a:solidFill>
                  <a:srgbClr val="0000FF"/>
                </a:solidFill>
                <a:latin typeface="Book Antiqua" pitchFamily="18" charset="0"/>
              </a:rPr>
              <a:t/>
            </a:r>
            <a:br>
              <a:rPr lang="en-US" sz="4000" dirty="0" smtClean="0">
                <a:solidFill>
                  <a:srgbClr val="0000FF"/>
                </a:solidFill>
                <a:latin typeface="Book Antiqua" pitchFamily="18" charset="0"/>
              </a:rPr>
            </a:br>
            <a:r>
              <a:rPr lang="en-US" sz="2000" dirty="0" smtClean="0">
                <a:solidFill>
                  <a:srgbClr val="7030A0"/>
                </a:solidFill>
                <a:latin typeface="Book Antiqua" pitchFamily="18" charset="0"/>
              </a:rPr>
              <a:t>                                     </a:t>
            </a:r>
            <a:br>
              <a:rPr lang="en-US" sz="2000" dirty="0" smtClean="0">
                <a:solidFill>
                  <a:srgbClr val="7030A0"/>
                </a:solidFill>
                <a:latin typeface="Book Antiqua" pitchFamily="18" charset="0"/>
              </a:rPr>
            </a:br>
            <a:r>
              <a:rPr lang="en-US" sz="2000" b="1" dirty="0" smtClean="0">
                <a:solidFill>
                  <a:srgbClr val="7030A0"/>
                </a:solidFill>
                <a:latin typeface="Book Antiqua" pitchFamily="18" charset="0"/>
              </a:rPr>
              <a:t>Voter Challenged at the Polls </a:t>
            </a:r>
            <a:r>
              <a:rPr lang="en-US" sz="4000" dirty="0" smtClean="0">
                <a:solidFill>
                  <a:srgbClr val="0000FF"/>
                </a:solidFill>
                <a:latin typeface="Book Antiqua" pitchFamily="18" charset="0"/>
              </a:rPr>
              <a:t/>
            </a:r>
            <a:br>
              <a:rPr lang="en-US" sz="4000" dirty="0" smtClean="0">
                <a:solidFill>
                  <a:srgbClr val="0000FF"/>
                </a:solidFill>
                <a:latin typeface="Book Antiqua" pitchFamily="18" charset="0"/>
              </a:rPr>
            </a:br>
            <a:r>
              <a:rPr lang="en-US" sz="2400" dirty="0" smtClean="0">
                <a:solidFill>
                  <a:srgbClr val="0000FF"/>
                </a:solidFill>
                <a:latin typeface="Book Antiqua" pitchFamily="18" charset="0"/>
              </a:rPr>
              <a:t>                                    </a:t>
            </a:r>
            <a:r>
              <a:rPr lang="en-US" dirty="0" smtClean="0">
                <a:solidFill>
                  <a:schemeClr val="accent2"/>
                </a:solidFill>
                <a:latin typeface="Book Antiqua" pitchFamily="18" charset="0"/>
              </a:rPr>
              <a:t/>
            </a:r>
            <a:br>
              <a:rPr lang="en-US" dirty="0" smtClean="0">
                <a:solidFill>
                  <a:schemeClr val="accent2"/>
                </a:solidFill>
                <a:latin typeface="Book Antiqua" pitchFamily="18" charset="0"/>
              </a:rPr>
            </a:br>
            <a:endParaRPr lang="en-US" dirty="0" smtClean="0"/>
          </a:p>
        </p:txBody>
      </p:sp>
      <p:sp>
        <p:nvSpPr>
          <p:cNvPr id="115715" name="Subtitle 2"/>
          <p:cNvSpPr>
            <a:spLocks noGrp="1"/>
          </p:cNvSpPr>
          <p:nvPr>
            <p:ph type="subTitle" idx="1"/>
          </p:nvPr>
        </p:nvSpPr>
        <p:spPr>
          <a:xfrm>
            <a:off x="1066800" y="1828800"/>
            <a:ext cx="8077200" cy="4648200"/>
          </a:xfrm>
        </p:spPr>
        <p:txBody>
          <a:bodyPr/>
          <a:lstStyle/>
          <a:p>
            <a:pPr algn="l" eaLnBrk="1" hangingPunct="1">
              <a:buFontTx/>
              <a:buChar char="•"/>
            </a:pPr>
            <a:r>
              <a:rPr lang="en-US" sz="2800" dirty="0" smtClean="0"/>
              <a:t>If the basis of the challenge is that the </a:t>
            </a:r>
            <a:r>
              <a:rPr lang="en-US" sz="2800" dirty="0" smtClean="0">
                <a:solidFill>
                  <a:srgbClr val="FF0000"/>
                </a:solidFill>
              </a:rPr>
              <a:t>voter’s legal residence </a:t>
            </a:r>
            <a:r>
              <a:rPr lang="en-US" sz="2800" dirty="0" smtClean="0"/>
              <a:t>is not in the precinct, the challenged voter shall be given the opportunity to execute a change of address.</a:t>
            </a:r>
          </a:p>
          <a:p>
            <a:pPr algn="l" eaLnBrk="1" hangingPunct="1">
              <a:buFontTx/>
              <a:buChar char="•"/>
            </a:pPr>
            <a:endParaRPr lang="en-US" sz="1200" dirty="0" smtClean="0"/>
          </a:p>
          <a:p>
            <a:pPr algn="l" eaLnBrk="1" hangingPunct="1">
              <a:buFontTx/>
              <a:buChar char="•"/>
            </a:pPr>
            <a:r>
              <a:rPr lang="en-US" sz="2400" b="1" dirty="0" smtClean="0">
                <a:solidFill>
                  <a:srgbClr val="C00000"/>
                </a:solidFill>
              </a:rPr>
              <a:t>If the change places the voter in the same precinct, the voter shall be allowed to vote a regular ballot. If another precinct, the voter shall be directed to the proper precinct.  You may send a change form with voter </a:t>
            </a:r>
            <a:r>
              <a:rPr lang="en-US" sz="2400" b="1" u="sng" dirty="0" smtClean="0">
                <a:solidFill>
                  <a:srgbClr val="C00000"/>
                </a:solidFill>
              </a:rPr>
              <a:t>if time allows</a:t>
            </a:r>
            <a:r>
              <a:rPr lang="en-US" sz="2400" b="1" dirty="0" smtClean="0">
                <a:solidFill>
                  <a:srgbClr val="C00000"/>
                </a:solidFill>
              </a:rPr>
              <a:t>.</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103</a:t>
            </a:fld>
            <a:endParaRPr lang="en-US" dirty="0"/>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ctrTitle"/>
          </p:nvPr>
        </p:nvSpPr>
        <p:spPr>
          <a:xfrm>
            <a:off x="5105400" y="1066801"/>
            <a:ext cx="4038600" cy="152399"/>
          </a:xfrm>
        </p:spPr>
        <p:txBody>
          <a:bodyPr/>
          <a:lstStyle/>
          <a:p>
            <a:pPr eaLnBrk="1" hangingPunct="1"/>
            <a:r>
              <a:rPr lang="en-US" b="1" u="sng" dirty="0" smtClean="0">
                <a:solidFill>
                  <a:srgbClr val="0000FF"/>
                </a:solidFill>
                <a:latin typeface="Book Antiqua" pitchFamily="18" charset="0"/>
              </a:rPr>
              <a:t/>
            </a:r>
            <a:br>
              <a:rPr lang="en-US" b="1" u="sng" dirty="0" smtClean="0">
                <a:solidFill>
                  <a:srgbClr val="0000FF"/>
                </a:solidFill>
                <a:latin typeface="Book Antiqua" pitchFamily="18" charset="0"/>
              </a:rPr>
            </a:br>
            <a:r>
              <a:rPr lang="en-US" sz="2000" b="1" dirty="0" smtClean="0">
                <a:solidFill>
                  <a:srgbClr val="7030A0"/>
                </a:solidFill>
                <a:latin typeface="Book Antiqua" pitchFamily="18" charset="0"/>
              </a:rPr>
              <a:t>Voter Challenged at the Polls</a:t>
            </a:r>
            <a:endParaRPr lang="en-US" sz="2000" b="1" dirty="0" smtClean="0">
              <a:solidFill>
                <a:srgbClr val="7030A0"/>
              </a:solidFill>
            </a:endParaRPr>
          </a:p>
        </p:txBody>
      </p:sp>
      <p:sp>
        <p:nvSpPr>
          <p:cNvPr id="116739" name="Subtitle 2"/>
          <p:cNvSpPr>
            <a:spLocks noGrp="1"/>
          </p:cNvSpPr>
          <p:nvPr>
            <p:ph type="subTitle" idx="1"/>
          </p:nvPr>
        </p:nvSpPr>
        <p:spPr>
          <a:xfrm>
            <a:off x="1371600" y="2438400"/>
            <a:ext cx="7620000" cy="4114800"/>
          </a:xfrm>
        </p:spPr>
        <p:txBody>
          <a:bodyPr/>
          <a:lstStyle/>
          <a:p>
            <a:pPr algn="l" eaLnBrk="1" hangingPunct="1">
              <a:buFontTx/>
              <a:buChar char="•"/>
            </a:pPr>
            <a:r>
              <a:rPr lang="en-US" dirty="0" smtClean="0"/>
              <a:t>If the challenged voter does not execute an address change or insists on voting in the current precinct despite a precinct change caused by the address change, the challenged voter </a:t>
            </a:r>
            <a:r>
              <a:rPr lang="en-US" dirty="0" smtClean="0">
                <a:solidFill>
                  <a:srgbClr val="C00000"/>
                </a:solidFill>
              </a:rPr>
              <a:t>must then be allowed to vote a provisional ballot.</a:t>
            </a:r>
            <a:endParaRPr lang="en-US" sz="1800" dirty="0" smtClean="0">
              <a:solidFill>
                <a:srgbClr val="C00000"/>
              </a:solidFill>
            </a:endParaRPr>
          </a:p>
          <a:p>
            <a:pPr algn="l" eaLnBrk="1" hangingPunct="1">
              <a:buFontTx/>
              <a:buChar char="•"/>
            </a:pPr>
            <a:endParaRPr lang="en-US" sz="1800" dirty="0" smtClean="0">
              <a:solidFill>
                <a:srgbClr val="C00000"/>
              </a:solidFill>
            </a:endParaRPr>
          </a:p>
          <a:p>
            <a:pPr algn="l" eaLnBrk="1" hangingPunct="1"/>
            <a:r>
              <a:rPr lang="en-US" sz="1800" dirty="0" smtClean="0">
                <a:solidFill>
                  <a:srgbClr val="FF0000"/>
                </a:solidFill>
              </a:rPr>
              <a:t>                                                                                                                </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104</a:t>
            </a:fld>
            <a:endParaRPr lang="en-US" dirty="0"/>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457200" y="838200"/>
            <a:ext cx="8229600" cy="1143000"/>
          </a:xfrm>
        </p:spPr>
        <p:txBody>
          <a:bodyPr/>
          <a:lstStyle/>
          <a:p>
            <a:pPr eaLnBrk="1" hangingPunct="1"/>
            <a:r>
              <a:rPr lang="en-US" dirty="0" smtClean="0">
                <a:solidFill>
                  <a:srgbClr val="0000FF"/>
                </a:solidFill>
              </a:rPr>
              <a:t>Challenge</a:t>
            </a:r>
          </a:p>
        </p:txBody>
      </p:sp>
      <p:pic>
        <p:nvPicPr>
          <p:cNvPr id="117764" name="Picture 4" descr="CDD3C4CE"/>
          <p:cNvPicPr>
            <a:picLocks noGrp="1" noChangeAspect="1" noChangeArrowheads="1"/>
          </p:cNvPicPr>
          <p:nvPr>
            <p:ph type="body" idx="1"/>
          </p:nvPr>
        </p:nvPicPr>
        <p:blipFill>
          <a:blip r:embed="rId2" cstate="print"/>
          <a:srcRect/>
          <a:stretch>
            <a:fillRect/>
          </a:stretch>
        </p:blipFill>
        <p:spPr>
          <a:xfrm>
            <a:off x="3886200" y="1828800"/>
            <a:ext cx="4283075" cy="4525963"/>
          </a:xfrm>
        </p:spPr>
      </p:pic>
      <p:sp>
        <p:nvSpPr>
          <p:cNvPr id="117765" name="Text Box 5"/>
          <p:cNvSpPr txBox="1">
            <a:spLocks noChangeArrowheads="1"/>
          </p:cNvSpPr>
          <p:nvPr/>
        </p:nvSpPr>
        <p:spPr bwMode="auto">
          <a:xfrm>
            <a:off x="1371600" y="1905000"/>
            <a:ext cx="19812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17766" name="Text Box 6"/>
          <p:cNvSpPr txBox="1">
            <a:spLocks noChangeArrowheads="1"/>
          </p:cNvSpPr>
          <p:nvPr/>
        </p:nvSpPr>
        <p:spPr bwMode="auto">
          <a:xfrm>
            <a:off x="1066800" y="1828800"/>
            <a:ext cx="2743200" cy="3013075"/>
          </a:xfrm>
          <a:prstGeom prst="rect">
            <a:avLst/>
          </a:prstGeom>
          <a:noFill/>
          <a:ln w="9525">
            <a:noFill/>
            <a:miter lim="800000"/>
            <a:headEnd/>
            <a:tailEnd/>
          </a:ln>
        </p:spPr>
        <p:txBody>
          <a:bodyPr>
            <a:spAutoFit/>
          </a:bodyPr>
          <a:lstStyle/>
          <a:p>
            <a:pPr>
              <a:spcBef>
                <a:spcPct val="50000"/>
              </a:spcBef>
            </a:pPr>
            <a:r>
              <a:rPr lang="en-US" sz="2400" dirty="0"/>
              <a:t>To be filled out by the person making the challenge.  </a:t>
            </a:r>
            <a:r>
              <a:rPr lang="en-US" sz="2400" dirty="0">
                <a:solidFill>
                  <a:srgbClr val="FF0000"/>
                </a:solidFill>
              </a:rPr>
              <a:t>Challenged voter shall vote a Provisional Ballot.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105</a:t>
            </a:fld>
            <a:endParaRPr lang="en-US" dirty="0"/>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1066800" y="2819400"/>
            <a:ext cx="7696200" cy="3352800"/>
          </a:xfrm>
        </p:spPr>
        <p:txBody>
          <a:bodyPr/>
          <a:lstStyle/>
          <a:p>
            <a:pPr marL="609600" indent="-609600" eaLnBrk="1" hangingPunct="1">
              <a:lnSpc>
                <a:spcPct val="90000"/>
              </a:lnSpc>
              <a:spcBef>
                <a:spcPct val="50000"/>
              </a:spcBef>
              <a:buFont typeface="Symbol" pitchFamily="18" charset="2"/>
              <a:buChar char=""/>
            </a:pPr>
            <a:r>
              <a:rPr lang="en-US" sz="2400" b="1" dirty="0" smtClean="0"/>
              <a:t>A voter is allowed up to three ballots total, including the original ballot. </a:t>
            </a:r>
          </a:p>
          <a:p>
            <a:pPr marL="0" indent="0" eaLnBrk="1" hangingPunct="1">
              <a:lnSpc>
                <a:spcPct val="90000"/>
              </a:lnSpc>
              <a:spcBef>
                <a:spcPct val="50000"/>
              </a:spcBef>
              <a:buNone/>
            </a:pPr>
            <a:endParaRPr lang="en-US" sz="2400" b="1" dirty="0" smtClean="0"/>
          </a:p>
          <a:p>
            <a:pPr marL="609600" indent="-609600" eaLnBrk="1" hangingPunct="1">
              <a:lnSpc>
                <a:spcPct val="90000"/>
              </a:lnSpc>
              <a:spcBef>
                <a:spcPct val="50000"/>
              </a:spcBef>
              <a:buFont typeface="Symbol" pitchFamily="18" charset="2"/>
              <a:buChar char=""/>
            </a:pPr>
            <a:r>
              <a:rPr lang="en-US" sz="2400" b="1" dirty="0" smtClean="0"/>
              <a:t>A voter may NOT receive another ballot after his or her ballot has been counted, even if the voter indicates he or she made a mistake while voting.</a:t>
            </a:r>
          </a:p>
          <a:p>
            <a:pPr marL="609600" indent="-609600" eaLnBrk="1" hangingPunct="1">
              <a:lnSpc>
                <a:spcPct val="90000"/>
              </a:lnSpc>
              <a:spcBef>
                <a:spcPct val="50000"/>
              </a:spcBef>
              <a:buFont typeface="Symbol" pitchFamily="18" charset="2"/>
              <a:buChar char=""/>
            </a:pPr>
            <a:endParaRPr lang="en-US" sz="2400" b="1" dirty="0" smtClean="0"/>
          </a:p>
          <a:p>
            <a:pPr marL="609600" indent="-609600" eaLnBrk="1" hangingPunct="1">
              <a:lnSpc>
                <a:spcPct val="90000"/>
              </a:lnSpc>
              <a:spcBef>
                <a:spcPct val="50000"/>
              </a:spcBef>
              <a:buFont typeface="Symbol" pitchFamily="18" charset="2"/>
              <a:buChar char=""/>
            </a:pPr>
            <a:endParaRPr lang="en-US" sz="2400" b="1" dirty="0" smtClean="0"/>
          </a:p>
        </p:txBody>
      </p:sp>
      <p:sp>
        <p:nvSpPr>
          <p:cNvPr id="118788" name="Rectangle 6"/>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Voter Needs Another Ballot/Spoiled Ballot</a:t>
            </a:r>
          </a:p>
        </p:txBody>
      </p:sp>
      <p:sp>
        <p:nvSpPr>
          <p:cNvPr id="118789" name="Text Box 7"/>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106</a:t>
            </a:fld>
            <a:endParaRPr lang="en-US" dirty="0"/>
          </a:p>
        </p:txBody>
      </p:sp>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143000" y="2438400"/>
            <a:ext cx="7696200" cy="3352800"/>
          </a:xfrm>
        </p:spPr>
        <p:txBody>
          <a:bodyPr/>
          <a:lstStyle/>
          <a:p>
            <a:pPr marL="0" indent="0" eaLnBrk="1" hangingPunct="1">
              <a:buFont typeface="Symbol" pitchFamily="18" charset="2"/>
              <a:buNone/>
            </a:pPr>
            <a:endParaRPr lang="en-US" sz="2400" b="1" dirty="0" smtClean="0">
              <a:solidFill>
                <a:srgbClr val="FF0000"/>
              </a:solidFill>
            </a:endParaRPr>
          </a:p>
          <a:p>
            <a:pPr marL="0" indent="0" eaLnBrk="1" hangingPunct="1">
              <a:buNone/>
            </a:pPr>
            <a:endParaRPr lang="en-US" sz="2400" dirty="0" smtClean="0"/>
          </a:p>
          <a:p>
            <a:pPr marL="0" indent="0" eaLnBrk="1" hangingPunct="1">
              <a:buFont typeface="Symbol" pitchFamily="18" charset="2"/>
              <a:buNone/>
            </a:pPr>
            <a:endParaRPr lang="en-US" sz="2400" b="1" dirty="0" smtClean="0">
              <a:solidFill>
                <a:srgbClr val="FF0000"/>
              </a:solidFill>
            </a:endParaRPr>
          </a:p>
        </p:txBody>
      </p:sp>
      <p:sp>
        <p:nvSpPr>
          <p:cNvPr id="119812" name="Rectangle 5"/>
          <p:cNvSpPr>
            <a:spLocks noChangeArrowheads="1"/>
          </p:cNvSpPr>
          <p:nvPr/>
        </p:nvSpPr>
        <p:spPr bwMode="auto">
          <a:xfrm>
            <a:off x="2438400" y="1447800"/>
            <a:ext cx="64008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Voter Signs in but Leaves Before Getting a Ballot</a:t>
            </a:r>
          </a:p>
        </p:txBody>
      </p:sp>
      <p:sp>
        <p:nvSpPr>
          <p:cNvPr id="119813"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Rectangle 5"/>
          <p:cNvSpPr/>
          <p:nvPr/>
        </p:nvSpPr>
        <p:spPr>
          <a:xfrm>
            <a:off x="1295400" y="2362200"/>
            <a:ext cx="7391400" cy="2868478"/>
          </a:xfrm>
          <a:prstGeom prst="rect">
            <a:avLst/>
          </a:prstGeom>
        </p:spPr>
        <p:txBody>
          <a:bodyPr wrap="square">
            <a:spAutoFit/>
          </a:bodyPr>
          <a:lstStyle/>
          <a:p>
            <a:pPr marL="609600" indent="-609600" eaLnBrk="1" hangingPunct="1">
              <a:lnSpc>
                <a:spcPct val="90000"/>
              </a:lnSpc>
              <a:spcBef>
                <a:spcPct val="50000"/>
              </a:spcBef>
              <a:buFont typeface="Symbol" pitchFamily="18" charset="2"/>
              <a:buChar char=""/>
            </a:pPr>
            <a:endParaRPr lang="en-US" sz="4400" dirty="0" smtClean="0">
              <a:solidFill>
                <a:srgbClr val="FF0000"/>
              </a:solidFill>
            </a:endParaRPr>
          </a:p>
          <a:p>
            <a:pPr marL="609600" indent="-609600" eaLnBrk="1" hangingPunct="1">
              <a:lnSpc>
                <a:spcPct val="90000"/>
              </a:lnSpc>
              <a:spcBef>
                <a:spcPct val="50000"/>
              </a:spcBef>
              <a:buFont typeface="Symbol" pitchFamily="18" charset="2"/>
              <a:buChar char=""/>
            </a:pPr>
            <a:r>
              <a:rPr lang="en-US" sz="4400" dirty="0" smtClean="0">
                <a:solidFill>
                  <a:srgbClr val="FF0000"/>
                </a:solidFill>
              </a:rPr>
              <a:t>Notify the Election Office and Document the incident.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107</a:t>
            </a:fld>
            <a:endParaRPr lang="en-US" dirty="0"/>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52600"/>
            <a:ext cx="7543800" cy="685800"/>
          </a:xfrm>
        </p:spPr>
        <p:txBody>
          <a:bodyPr/>
          <a:lstStyle/>
          <a:p>
            <a:pPr>
              <a:buFont typeface="Arial" pitchFamily="34" charset="0"/>
              <a:buChar char="•"/>
            </a:pPr>
            <a:r>
              <a:rPr lang="en-US" b="1" dirty="0" smtClean="0">
                <a:solidFill>
                  <a:srgbClr val="0000FF"/>
                </a:solidFill>
              </a:rPr>
              <a:t> Ambiguous Mark</a:t>
            </a:r>
            <a:endParaRPr lang="en-US" b="1" dirty="0">
              <a:solidFill>
                <a:srgbClr val="0000FF"/>
              </a:solidFill>
            </a:endParaRPr>
          </a:p>
        </p:txBody>
      </p:sp>
      <p:sp>
        <p:nvSpPr>
          <p:cNvPr id="3" name="Content Placeholder 2"/>
          <p:cNvSpPr>
            <a:spLocks noGrp="1"/>
          </p:cNvSpPr>
          <p:nvPr>
            <p:ph idx="1"/>
          </p:nvPr>
        </p:nvSpPr>
        <p:spPr>
          <a:xfrm>
            <a:off x="1219200" y="2743200"/>
            <a:ext cx="7467600" cy="3382963"/>
          </a:xfrm>
        </p:spPr>
        <p:txBody>
          <a:bodyPr/>
          <a:lstStyle/>
          <a:p>
            <a:r>
              <a:rPr lang="en-US" b="1" dirty="0" smtClean="0"/>
              <a:t>An ambiguous mark will not go through the tabulator.  If a tabulator indicates that a ballot has an ambiguous mark the ballot must be spoiled and the voter given a new ballot. </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108</a:t>
            </a:fld>
            <a:endParaRPr lang="en-US" dirty="0"/>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1981200" y="1447800"/>
            <a:ext cx="6324600" cy="914400"/>
          </a:xfrm>
        </p:spPr>
        <p:txBody>
          <a:bodyPr>
            <a:normAutofit fontScale="90000"/>
          </a:bodyPr>
          <a:lstStyle/>
          <a:p>
            <a:pPr eaLnBrk="1" hangingPunct="1">
              <a:buFont typeface="Arial" pitchFamily="34" charset="0"/>
              <a:buChar char="•"/>
            </a:pPr>
            <a:r>
              <a:rPr lang="en-US" sz="3600" dirty="0" smtClean="0">
                <a:solidFill>
                  <a:srgbClr val="0000FF"/>
                </a:solidFill>
                <a:latin typeface="Book Antiqua" pitchFamily="18" charset="0"/>
              </a:rPr>
              <a:t> </a:t>
            </a:r>
            <a:r>
              <a:rPr lang="en-US" sz="3600" b="1" dirty="0" smtClean="0">
                <a:solidFill>
                  <a:srgbClr val="0000FF"/>
                </a:solidFill>
                <a:latin typeface="Book Antiqua" pitchFamily="18" charset="0"/>
              </a:rPr>
              <a:t>Voter Leaves Voting Booth without Casting Ballot</a:t>
            </a:r>
            <a:r>
              <a:rPr lang="en-US" dirty="0" smtClean="0">
                <a:solidFill>
                  <a:schemeClr val="accent2"/>
                </a:solidFill>
                <a:latin typeface="Book Antiqua" pitchFamily="18" charset="0"/>
              </a:rPr>
              <a:t/>
            </a:r>
            <a:br>
              <a:rPr lang="en-US" dirty="0" smtClean="0">
                <a:solidFill>
                  <a:schemeClr val="accent2"/>
                </a:solidFill>
                <a:latin typeface="Book Antiqua" pitchFamily="18" charset="0"/>
              </a:rPr>
            </a:br>
            <a:endParaRPr lang="en-US" dirty="0" smtClean="0">
              <a:solidFill>
                <a:srgbClr val="0000FF"/>
              </a:solidFill>
            </a:endParaRPr>
          </a:p>
        </p:txBody>
      </p:sp>
      <p:sp>
        <p:nvSpPr>
          <p:cNvPr id="121860" name="Rectangle 3"/>
          <p:cNvSpPr>
            <a:spLocks noGrp="1" noChangeArrowheads="1"/>
          </p:cNvSpPr>
          <p:nvPr>
            <p:ph type="body" idx="1"/>
          </p:nvPr>
        </p:nvSpPr>
        <p:spPr>
          <a:xfrm>
            <a:off x="1143000" y="2438400"/>
            <a:ext cx="7772400" cy="3657600"/>
          </a:xfrm>
        </p:spPr>
        <p:txBody>
          <a:bodyPr/>
          <a:lstStyle/>
          <a:p>
            <a:pPr eaLnBrk="1" hangingPunct="1"/>
            <a:r>
              <a:rPr lang="en-US" dirty="0" smtClean="0"/>
              <a:t>If it is clear that the voter wanted to cast their ballot, the 2 poll workers will push the ballot through the ICE tabulator.</a:t>
            </a:r>
            <a:endParaRPr lang="en-US" sz="2000" dirty="0" smtClean="0"/>
          </a:p>
          <a:p>
            <a:pPr eaLnBrk="1" hangingPunct="1"/>
            <a:endParaRPr lang="en-US" dirty="0" smtClean="0"/>
          </a:p>
          <a:p>
            <a:pPr eaLnBrk="1" hangingPunct="1"/>
            <a:r>
              <a:rPr lang="en-US" b="1" dirty="0" smtClean="0">
                <a:solidFill>
                  <a:srgbClr val="C00000"/>
                </a:solidFill>
              </a:rPr>
              <a:t>If the voter expressed that they did not want to cast their ballot, spoil the ballot.</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109</a:t>
            </a:fld>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3886200" y="1066801"/>
            <a:ext cx="49530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p>
        </p:txBody>
      </p:sp>
      <p:sp>
        <p:nvSpPr>
          <p:cNvPr id="15364" name="Rectangle 7"/>
          <p:cNvSpPr>
            <a:spLocks noGrp="1" noChangeArrowheads="1"/>
          </p:cNvSpPr>
          <p:nvPr>
            <p:ph type="body" idx="1"/>
          </p:nvPr>
        </p:nvSpPr>
        <p:spPr>
          <a:xfrm>
            <a:off x="1066800" y="2133600"/>
            <a:ext cx="7620000" cy="3810000"/>
          </a:xfrm>
        </p:spPr>
        <p:txBody>
          <a:bodyPr/>
          <a:lstStyle/>
          <a:p>
            <a:pPr marL="609600" indent="-609600" eaLnBrk="1" hangingPunct="1">
              <a:spcBef>
                <a:spcPct val="50000"/>
              </a:spcBef>
            </a:pPr>
            <a:r>
              <a:rPr lang="en-US" sz="2400" b="1" dirty="0" smtClean="0"/>
              <a:t>Threaten or intimidate voters or allow them to be intimidated.</a:t>
            </a:r>
          </a:p>
          <a:p>
            <a:pPr marL="609600" indent="-609600" eaLnBrk="1" hangingPunct="1">
              <a:spcBef>
                <a:spcPct val="50000"/>
              </a:spcBef>
            </a:pPr>
            <a:r>
              <a:rPr lang="en-US" sz="2400" b="1" dirty="0" smtClean="0">
                <a:solidFill>
                  <a:srgbClr val="C00000"/>
                </a:solidFill>
              </a:rPr>
              <a:t>Knowingly permit an unqualified voter to vote, or permit someone to vote more than once.</a:t>
            </a:r>
          </a:p>
          <a:p>
            <a:pPr marL="609600" indent="-609600" eaLnBrk="1" hangingPunct="1">
              <a:spcBef>
                <a:spcPct val="50000"/>
              </a:spcBef>
            </a:pPr>
            <a:r>
              <a:rPr lang="en-US" sz="2400" b="1" dirty="0" smtClean="0"/>
              <a:t>Intentionally make or attempt to make a false canvass of the ballots, or make a false statement of the result of the canvass.</a:t>
            </a:r>
          </a:p>
        </p:txBody>
      </p:sp>
      <p:sp>
        <p:nvSpPr>
          <p:cNvPr id="1536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a:t>
            </a:fld>
            <a:endParaRPr lang="en-US" dirty="0"/>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1066800" y="2514600"/>
            <a:ext cx="7696200" cy="3200400"/>
          </a:xfrm>
        </p:spPr>
        <p:txBody>
          <a:bodyPr/>
          <a:lstStyle/>
          <a:p>
            <a:pPr marL="609600" indent="-609600" eaLnBrk="1" hangingPunct="1">
              <a:lnSpc>
                <a:spcPct val="90000"/>
              </a:lnSpc>
              <a:spcBef>
                <a:spcPct val="50000"/>
              </a:spcBef>
            </a:pPr>
            <a:r>
              <a:rPr lang="en-US" sz="2400" b="1" dirty="0" smtClean="0"/>
              <a:t>Advise the voter that it is against the law to take a ballot from a polling place.</a:t>
            </a:r>
          </a:p>
          <a:p>
            <a:pPr marL="609600" indent="-609600" eaLnBrk="1" hangingPunct="1">
              <a:lnSpc>
                <a:spcPct val="90000"/>
              </a:lnSpc>
              <a:spcBef>
                <a:spcPct val="50000"/>
              </a:spcBef>
            </a:pPr>
            <a:r>
              <a:rPr lang="en-US" sz="2400" b="1" dirty="0" smtClean="0">
                <a:solidFill>
                  <a:srgbClr val="C00000"/>
                </a:solidFill>
              </a:rPr>
              <a:t>Explain to the voter that the ballot can be “spoiled” if the voter does not wish to have it counted.</a:t>
            </a:r>
          </a:p>
          <a:p>
            <a:pPr marL="609600" indent="-609600" eaLnBrk="1" hangingPunct="1">
              <a:lnSpc>
                <a:spcPct val="90000"/>
              </a:lnSpc>
              <a:spcBef>
                <a:spcPct val="50000"/>
              </a:spcBef>
            </a:pPr>
            <a:r>
              <a:rPr lang="en-US" sz="2400" b="1" dirty="0" smtClean="0"/>
              <a:t>If the voter leaves with the ballot, document the removal, call the Election Office</a:t>
            </a:r>
            <a:r>
              <a:rPr lang="en-US" sz="2400" b="1" dirty="0" smtClean="0">
                <a:solidFill>
                  <a:srgbClr val="C00000"/>
                </a:solidFill>
              </a:rPr>
              <a:t>. 104.20 Misd. 1</a:t>
            </a:r>
            <a:r>
              <a:rPr lang="en-US" sz="2400" b="1" baseline="30000" dirty="0" smtClean="0">
                <a:solidFill>
                  <a:srgbClr val="C00000"/>
                </a:solidFill>
              </a:rPr>
              <a:t>st</a:t>
            </a:r>
            <a:r>
              <a:rPr lang="en-US" sz="2400" b="1" dirty="0" smtClean="0">
                <a:solidFill>
                  <a:srgbClr val="C00000"/>
                </a:solidFill>
              </a:rPr>
              <a:t> degree.</a:t>
            </a:r>
          </a:p>
        </p:txBody>
      </p:sp>
      <p:sp>
        <p:nvSpPr>
          <p:cNvPr id="122884" name="Rectangle 5"/>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rgbClr val="0000FF"/>
                </a:solidFill>
                <a:latin typeface="Book Antiqua" pitchFamily="18" charset="0"/>
              </a:rPr>
              <a:t>Voter Attempts to Take the Ballot from Polling Place</a:t>
            </a:r>
          </a:p>
        </p:txBody>
      </p:sp>
      <p:sp>
        <p:nvSpPr>
          <p:cNvPr id="122885"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110</a:t>
            </a:fld>
            <a:endParaRPr lang="en-US" dirty="0"/>
          </a:p>
        </p:txBody>
      </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type="title"/>
          </p:nvPr>
        </p:nvSpPr>
        <p:spPr>
          <a:xfrm>
            <a:off x="2667000" y="1143000"/>
            <a:ext cx="5181600" cy="1143000"/>
          </a:xfrm>
        </p:spPr>
        <p:txBody>
          <a:bodyPr/>
          <a:lstStyle/>
          <a:p>
            <a:pPr eaLnBrk="1" hangingPunct="1"/>
            <a:r>
              <a:rPr lang="en-US" dirty="0" smtClean="0">
                <a:solidFill>
                  <a:srgbClr val="0000FF"/>
                </a:solidFill>
              </a:rPr>
              <a:t>Spoiled Ballot</a:t>
            </a:r>
          </a:p>
        </p:txBody>
      </p:sp>
      <p:graphicFrame>
        <p:nvGraphicFramePr>
          <p:cNvPr id="2050" name="Object 4"/>
          <p:cNvGraphicFramePr>
            <a:graphicFrameLocks noGrp="1" noChangeAspect="1"/>
          </p:cNvGraphicFramePr>
          <p:nvPr>
            <p:ph idx="1"/>
          </p:nvPr>
        </p:nvGraphicFramePr>
        <p:xfrm>
          <a:off x="1371600" y="2286000"/>
          <a:ext cx="7437438" cy="3162300"/>
        </p:xfrm>
        <a:graphic>
          <a:graphicData uri="http://schemas.openxmlformats.org/presentationml/2006/ole">
            <mc:AlternateContent xmlns:mc="http://schemas.openxmlformats.org/markup-compatibility/2006">
              <mc:Choice xmlns:v="urn:schemas-microsoft-com:vml" Requires="v">
                <p:oleObj spid="_x0000_s2094" name="Bitmap Image" r:id="rId3" imgW="7438095" imgH="3161905" progId="PBrush">
                  <p:embed/>
                </p:oleObj>
              </mc:Choice>
              <mc:Fallback>
                <p:oleObj name="Bitmap Image" r:id="rId3" imgW="7438095" imgH="3161905"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7437438"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111</a:t>
            </a:fld>
            <a:endParaRPr lang="en-US" dirty="0"/>
          </a:p>
        </p:txBody>
      </p:sp>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1066800" y="2971800"/>
            <a:ext cx="7696200" cy="3124200"/>
          </a:xfrm>
        </p:spPr>
        <p:txBody>
          <a:bodyPr/>
          <a:lstStyle/>
          <a:p>
            <a:pPr marL="609600" indent="-609600" eaLnBrk="1" hangingPunct="1">
              <a:lnSpc>
                <a:spcPct val="80000"/>
              </a:lnSpc>
              <a:spcBef>
                <a:spcPct val="50000"/>
              </a:spcBef>
            </a:pPr>
            <a:r>
              <a:rPr lang="en-US" sz="2800" b="1" dirty="0" smtClean="0"/>
              <a:t>Notify the clerk.</a:t>
            </a:r>
          </a:p>
          <a:p>
            <a:pPr marL="609600" indent="-609600" eaLnBrk="1" hangingPunct="1">
              <a:lnSpc>
                <a:spcPct val="80000"/>
              </a:lnSpc>
              <a:spcBef>
                <a:spcPct val="50000"/>
              </a:spcBef>
            </a:pPr>
            <a:r>
              <a:rPr lang="en-US" sz="2800" b="1" dirty="0" smtClean="0"/>
              <a:t>Allow the voter to vote a provisional ballot.</a:t>
            </a:r>
          </a:p>
          <a:p>
            <a:pPr marL="609600" indent="-609600" eaLnBrk="1" hangingPunct="1">
              <a:lnSpc>
                <a:spcPct val="80000"/>
              </a:lnSpc>
              <a:spcBef>
                <a:spcPct val="50000"/>
              </a:spcBef>
            </a:pPr>
            <a:r>
              <a:rPr lang="en-US" sz="2800" b="1" dirty="0" smtClean="0">
                <a:solidFill>
                  <a:srgbClr val="C00000"/>
                </a:solidFill>
              </a:rPr>
              <a:t>If you allow any voter to vote without providing  proper  Identification,  </a:t>
            </a:r>
            <a:r>
              <a:rPr lang="en-US" sz="2800" b="1" u="sng" dirty="0" smtClean="0">
                <a:solidFill>
                  <a:srgbClr val="C00000"/>
                </a:solidFill>
              </a:rPr>
              <a:t>you are in violation of Florida Law.</a:t>
            </a:r>
          </a:p>
        </p:txBody>
      </p:sp>
      <p:sp>
        <p:nvSpPr>
          <p:cNvPr id="124932" name="Rectangle 5"/>
          <p:cNvSpPr>
            <a:spLocks noChangeArrowheads="1"/>
          </p:cNvSpPr>
          <p:nvPr/>
        </p:nvSpPr>
        <p:spPr bwMode="auto">
          <a:xfrm>
            <a:off x="2133600" y="1447800"/>
            <a:ext cx="67056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What to Do If the Voter Does Not Have the Proper I.D.</a:t>
            </a:r>
          </a:p>
        </p:txBody>
      </p:sp>
      <p:sp>
        <p:nvSpPr>
          <p:cNvPr id="124933"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112</a:t>
            </a:fld>
            <a:endParaRPr lang="en-US" dirty="0"/>
          </a:p>
        </p:txBody>
      </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609600" y="2667000"/>
            <a:ext cx="8534400" cy="1524000"/>
          </a:xfrm>
        </p:spPr>
        <p:txBody>
          <a:bodyPr/>
          <a:lstStyle/>
          <a:p>
            <a:pPr marL="990600" lvl="1" indent="-533400" eaLnBrk="1" hangingPunct="1">
              <a:spcBef>
                <a:spcPct val="50000"/>
              </a:spcBef>
              <a:buClr>
                <a:srgbClr val="000000"/>
              </a:buClr>
              <a:buFontTx/>
              <a:buChar char="•"/>
            </a:pPr>
            <a:r>
              <a:rPr lang="en-US" b="1" dirty="0" smtClean="0">
                <a:solidFill>
                  <a:srgbClr val="C00000"/>
                </a:solidFill>
              </a:rPr>
              <a:t>A voter who does not have acceptable I.D.;</a:t>
            </a:r>
          </a:p>
          <a:p>
            <a:pPr marL="990600" lvl="1" indent="-533400" eaLnBrk="1" hangingPunct="1">
              <a:spcBef>
                <a:spcPct val="50000"/>
              </a:spcBef>
              <a:buClr>
                <a:srgbClr val="000000"/>
              </a:buClr>
              <a:buFontTx/>
              <a:buChar char="•"/>
            </a:pPr>
            <a:r>
              <a:rPr lang="en-US" b="1" dirty="0" smtClean="0"/>
              <a:t>A voter whose name is in the precinct register, </a:t>
            </a:r>
            <a:r>
              <a:rPr lang="en-US" b="1" i="1" dirty="0" smtClean="0"/>
              <a:t>but</a:t>
            </a:r>
            <a:r>
              <a:rPr lang="en-US" b="1" dirty="0" smtClean="0"/>
              <a:t>:</a:t>
            </a:r>
          </a:p>
        </p:txBody>
      </p:sp>
      <p:sp>
        <p:nvSpPr>
          <p:cNvPr id="125956" name="Rectangle 5"/>
          <p:cNvSpPr>
            <a:spLocks noChangeArrowheads="1"/>
          </p:cNvSpPr>
          <p:nvPr/>
        </p:nvSpPr>
        <p:spPr bwMode="auto">
          <a:xfrm>
            <a:off x="3124200" y="1143000"/>
            <a:ext cx="5715000" cy="646331"/>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Provisional Ballots</a:t>
            </a:r>
          </a:p>
        </p:txBody>
      </p:sp>
      <p:sp>
        <p:nvSpPr>
          <p:cNvPr id="125957" name="Rectangle 6"/>
          <p:cNvSpPr>
            <a:spLocks noChangeArrowheads="1"/>
          </p:cNvSpPr>
          <p:nvPr/>
        </p:nvSpPr>
        <p:spPr bwMode="auto">
          <a:xfrm>
            <a:off x="1066800" y="4648200"/>
            <a:ext cx="8077200" cy="2677656"/>
          </a:xfrm>
          <a:prstGeom prst="rect">
            <a:avLst/>
          </a:prstGeom>
          <a:noFill/>
          <a:ln w="9525">
            <a:noFill/>
            <a:miter lim="800000"/>
            <a:headEnd/>
            <a:tailEnd/>
          </a:ln>
        </p:spPr>
        <p:txBody>
          <a:bodyPr wrap="square">
            <a:spAutoFit/>
          </a:bodyPr>
          <a:lstStyle/>
          <a:p>
            <a:pPr marL="914400" indent="-342900">
              <a:spcBef>
                <a:spcPct val="50000"/>
              </a:spcBef>
              <a:buClr>
                <a:srgbClr val="000000"/>
              </a:buClr>
              <a:tabLst>
                <a:tab pos="914400" algn="l"/>
              </a:tabLst>
            </a:pPr>
            <a:r>
              <a:rPr lang="en-US" sz="2400" u="sng" dirty="0" smtClean="0">
                <a:solidFill>
                  <a:srgbClr val="C00000"/>
                </a:solidFill>
              </a:rPr>
              <a:t>There is an indication </a:t>
            </a:r>
            <a:r>
              <a:rPr lang="en-US" sz="2400" dirty="0"/>
              <a:t>that the voter was sent </a:t>
            </a:r>
            <a:r>
              <a:rPr lang="en-US" sz="2400" dirty="0" smtClean="0"/>
              <a:t>an absentee </a:t>
            </a:r>
            <a:r>
              <a:rPr lang="en-US" sz="2400" dirty="0"/>
              <a:t>ballot, and you are unable to determine the status of the absentee ballot or the voter disputes the status</a:t>
            </a:r>
            <a:r>
              <a:rPr lang="en-US" sz="2400" dirty="0" smtClean="0"/>
              <a:t>;</a:t>
            </a:r>
          </a:p>
          <a:p>
            <a:pPr marL="914400" indent="-342900">
              <a:spcBef>
                <a:spcPct val="50000"/>
              </a:spcBef>
              <a:buClr>
                <a:srgbClr val="000000"/>
              </a:buClr>
              <a:buFontTx/>
              <a:buChar char="•"/>
              <a:tabLst>
                <a:tab pos="914400" algn="l"/>
              </a:tabLst>
            </a:pPr>
            <a:endParaRPr lang="en-US" sz="2400" dirty="0" smtClean="0"/>
          </a:p>
          <a:p>
            <a:pPr marL="914400" indent="-342900">
              <a:spcBef>
                <a:spcPct val="50000"/>
              </a:spcBef>
              <a:buClr>
                <a:srgbClr val="000000"/>
              </a:buClr>
              <a:buFontTx/>
              <a:buChar char="•"/>
              <a:tabLst>
                <a:tab pos="914400" algn="l"/>
              </a:tabLst>
            </a:pPr>
            <a:endParaRPr lang="en-US" sz="2400" dirty="0"/>
          </a:p>
        </p:txBody>
      </p:sp>
      <p:sp>
        <p:nvSpPr>
          <p:cNvPr id="125958" name="Rectangle 7"/>
          <p:cNvSpPr>
            <a:spLocks noChangeArrowheads="1"/>
          </p:cNvSpPr>
          <p:nvPr/>
        </p:nvSpPr>
        <p:spPr bwMode="auto">
          <a:xfrm>
            <a:off x="1905000" y="1828800"/>
            <a:ext cx="6477000" cy="523220"/>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None/>
              <a:tabLst>
                <a:tab pos="400050" algn="l"/>
              </a:tabLst>
            </a:pPr>
            <a:r>
              <a:rPr lang="en-US" sz="2800" u="sng" dirty="0">
                <a:solidFill>
                  <a:srgbClr val="0000FF"/>
                </a:solidFill>
                <a:latin typeface="Book Antiqua" pitchFamily="18" charset="0"/>
              </a:rPr>
              <a:t>Who Gets a Provisional Ballot</a:t>
            </a:r>
            <a:r>
              <a:rPr lang="en-US" sz="2800" dirty="0">
                <a:solidFill>
                  <a:srgbClr val="0000FF"/>
                </a:solidFill>
                <a:latin typeface="Book Antiqua" pitchFamily="18" charset="0"/>
              </a:rPr>
              <a:t>?</a:t>
            </a:r>
          </a:p>
        </p:txBody>
      </p:sp>
      <p:sp>
        <p:nvSpPr>
          <p:cNvPr id="125959"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pPr>
                <a:defRPr/>
              </a:pPr>
              <a:t>113</a:t>
            </a:fld>
            <a:endParaRPr lang="en-US" dirty="0"/>
          </a:p>
        </p:txBody>
      </p:sp>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4"/>
          <p:cNvSpPr>
            <a:spLocks noChangeArrowheads="1"/>
          </p:cNvSpPr>
          <p:nvPr/>
        </p:nvSpPr>
        <p:spPr bwMode="auto">
          <a:xfrm>
            <a:off x="914400" y="1066800"/>
            <a:ext cx="7924800" cy="4524315"/>
          </a:xfrm>
          <a:prstGeom prst="rect">
            <a:avLst/>
          </a:prstGeom>
          <a:noFill/>
          <a:ln w="9525">
            <a:noFill/>
            <a:miter lim="800000"/>
            <a:headEnd/>
            <a:tailEnd/>
          </a:ln>
        </p:spPr>
        <p:txBody>
          <a:bodyPr wrap="square">
            <a:spAutoFit/>
          </a:bodyPr>
          <a:lstStyle/>
          <a:p>
            <a:pPr marL="914400" indent="-342900">
              <a:spcBef>
                <a:spcPct val="50000"/>
              </a:spcBef>
              <a:buClr>
                <a:srgbClr val="000000"/>
              </a:buClr>
              <a:tabLst>
                <a:tab pos="914400" algn="l"/>
              </a:tabLst>
            </a:pPr>
            <a:r>
              <a:rPr lang="en-US" sz="2400" dirty="0" smtClean="0">
                <a:solidFill>
                  <a:srgbClr val="7030A0"/>
                </a:solidFill>
              </a:rPr>
              <a:t>                                </a:t>
            </a:r>
            <a:r>
              <a:rPr lang="en-US" sz="2400" dirty="0" smtClean="0">
                <a:solidFill>
                  <a:srgbClr val="7030A0"/>
                </a:solidFill>
                <a:latin typeface="Book Antiqua" pitchFamily="18" charset="0"/>
              </a:rPr>
              <a:t>Who Gets a Provisional Ballot?    </a:t>
            </a:r>
            <a:endParaRPr lang="en-US" sz="2000" dirty="0" smtClean="0">
              <a:solidFill>
                <a:srgbClr val="7030A0"/>
              </a:solidFill>
              <a:latin typeface="Book Antiqua" pitchFamily="18" charset="0"/>
            </a:endParaRPr>
          </a:p>
          <a:p>
            <a:pPr marL="914400" indent="-342900">
              <a:spcBef>
                <a:spcPct val="50000"/>
              </a:spcBef>
              <a:buClr>
                <a:srgbClr val="000000"/>
              </a:buClr>
              <a:tabLst>
                <a:tab pos="914400" algn="l"/>
              </a:tabLst>
            </a:pPr>
            <a:endParaRPr lang="en-US" sz="2400" dirty="0" smtClean="0">
              <a:solidFill>
                <a:srgbClr val="FF0000"/>
              </a:solidFill>
            </a:endParaRPr>
          </a:p>
          <a:p>
            <a:pPr marL="914400" indent="-342900">
              <a:spcBef>
                <a:spcPct val="50000"/>
              </a:spcBef>
              <a:buClr>
                <a:srgbClr val="000000"/>
              </a:buClr>
              <a:tabLst>
                <a:tab pos="914400" algn="l"/>
              </a:tabLst>
            </a:pPr>
            <a:endParaRPr lang="en-US" sz="2400" dirty="0" smtClean="0">
              <a:solidFill>
                <a:srgbClr val="FF0000"/>
              </a:solidFill>
            </a:endParaRPr>
          </a:p>
          <a:p>
            <a:pPr marL="914400" indent="-342900">
              <a:spcBef>
                <a:spcPct val="50000"/>
              </a:spcBef>
              <a:buClr>
                <a:srgbClr val="000000"/>
              </a:buClr>
              <a:buFont typeface="Arial" pitchFamily="34" charset="0"/>
              <a:buChar char="•"/>
              <a:tabLst>
                <a:tab pos="914400" algn="l"/>
              </a:tabLst>
            </a:pPr>
            <a:r>
              <a:rPr lang="en-US" sz="2400" dirty="0" smtClean="0">
                <a:solidFill>
                  <a:schemeClr val="tx1">
                    <a:lumMod val="95000"/>
                    <a:lumOff val="5000"/>
                  </a:schemeClr>
                </a:solidFill>
              </a:rPr>
              <a:t>An </a:t>
            </a:r>
            <a:r>
              <a:rPr lang="en-US" sz="2400" dirty="0">
                <a:solidFill>
                  <a:schemeClr val="tx1">
                    <a:lumMod val="95000"/>
                    <a:lumOff val="5000"/>
                  </a:schemeClr>
                </a:solidFill>
              </a:rPr>
              <a:t>indication that the voter voted early, </a:t>
            </a:r>
            <a:r>
              <a:rPr lang="en-US" sz="2400" dirty="0"/>
              <a:t>and you are unable to determine the voter’s status or the voter disputes the </a:t>
            </a:r>
            <a:r>
              <a:rPr lang="en-US" sz="2400" dirty="0" smtClean="0"/>
              <a:t>status;</a:t>
            </a:r>
          </a:p>
          <a:p>
            <a:pPr marL="914400" indent="-342900">
              <a:spcBef>
                <a:spcPct val="50000"/>
              </a:spcBef>
              <a:buClr>
                <a:srgbClr val="000000"/>
              </a:buClr>
              <a:buFont typeface="Arial" pitchFamily="34" charset="0"/>
              <a:buChar char="•"/>
              <a:tabLst>
                <a:tab pos="914400" algn="l"/>
              </a:tabLst>
            </a:pPr>
            <a:r>
              <a:rPr lang="en-US" sz="2400" dirty="0" smtClean="0">
                <a:solidFill>
                  <a:srgbClr val="C00000"/>
                </a:solidFill>
              </a:rPr>
              <a:t>The </a:t>
            </a:r>
            <a:r>
              <a:rPr lang="en-US" sz="2400" dirty="0">
                <a:solidFill>
                  <a:srgbClr val="C00000"/>
                </a:solidFill>
              </a:rPr>
              <a:t>voter’s driver’s license, Florida identification card, or the last 4 digits of the social security number have not been verified by the Department of State.</a:t>
            </a:r>
          </a:p>
        </p:txBody>
      </p:sp>
      <p:sp>
        <p:nvSpPr>
          <p:cNvPr id="126980"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114</a:t>
            </a:fld>
            <a:endParaRPr lang="en-US" dirty="0"/>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body" idx="1"/>
          </p:nvPr>
        </p:nvSpPr>
        <p:spPr>
          <a:xfrm>
            <a:off x="1600200" y="1066800"/>
            <a:ext cx="7315200" cy="2209800"/>
          </a:xfrm>
        </p:spPr>
        <p:txBody>
          <a:bodyPr/>
          <a:lstStyle/>
          <a:p>
            <a:pPr marL="609600" indent="-609600" eaLnBrk="1" hangingPunct="1">
              <a:spcBef>
                <a:spcPct val="50000"/>
              </a:spcBef>
              <a:buClr>
                <a:srgbClr val="000000"/>
              </a:buClr>
              <a:buNone/>
            </a:pPr>
            <a:r>
              <a:rPr lang="en-US" sz="2400" dirty="0" smtClean="0">
                <a:solidFill>
                  <a:srgbClr val="7030A0"/>
                </a:solidFill>
                <a:latin typeface="Book Antiqua" pitchFamily="18" charset="0"/>
              </a:rPr>
              <a:t>                                      Who Gets a Provisional Ballot?</a:t>
            </a:r>
          </a:p>
          <a:p>
            <a:pPr marL="609600" indent="-609600" eaLnBrk="1" hangingPunct="1">
              <a:spcBef>
                <a:spcPct val="50000"/>
              </a:spcBef>
              <a:buClr>
                <a:srgbClr val="000000"/>
              </a:buClr>
              <a:buNone/>
            </a:pPr>
            <a:r>
              <a:rPr lang="en-US" sz="2400" dirty="0" smtClean="0">
                <a:solidFill>
                  <a:srgbClr val="7030A0"/>
                </a:solidFill>
                <a:latin typeface="Book Antiqua" pitchFamily="18" charset="0"/>
              </a:rPr>
              <a:t>    </a:t>
            </a:r>
            <a:endParaRPr lang="en-US" sz="2400" b="1" dirty="0" smtClean="0">
              <a:solidFill>
                <a:srgbClr val="7030A0"/>
              </a:solidFill>
            </a:endParaRPr>
          </a:p>
          <a:p>
            <a:pPr marL="609600" indent="-609600" eaLnBrk="1" hangingPunct="1">
              <a:spcBef>
                <a:spcPct val="50000"/>
              </a:spcBef>
              <a:buClr>
                <a:srgbClr val="000000"/>
              </a:buClr>
            </a:pPr>
            <a:r>
              <a:rPr lang="en-US" sz="2400" b="1" dirty="0" smtClean="0"/>
              <a:t>A voter whose name </a:t>
            </a:r>
            <a:r>
              <a:rPr lang="en-US" sz="2400" b="1" dirty="0" smtClean="0">
                <a:solidFill>
                  <a:srgbClr val="C00000"/>
                </a:solidFill>
              </a:rPr>
              <a:t>is not in the precinct register, and:</a:t>
            </a:r>
          </a:p>
        </p:txBody>
      </p:sp>
      <p:sp>
        <p:nvSpPr>
          <p:cNvPr id="128004" name="Rectangle 4"/>
          <p:cNvSpPr>
            <a:spLocks noChangeArrowheads="1"/>
          </p:cNvSpPr>
          <p:nvPr/>
        </p:nvSpPr>
        <p:spPr bwMode="auto">
          <a:xfrm>
            <a:off x="1066800" y="3124200"/>
            <a:ext cx="7848600" cy="3046988"/>
          </a:xfrm>
          <a:prstGeom prst="rect">
            <a:avLst/>
          </a:prstGeom>
          <a:noFill/>
          <a:ln w="9525">
            <a:noFill/>
            <a:miter lim="800000"/>
            <a:headEnd/>
            <a:tailEnd/>
          </a:ln>
        </p:spPr>
        <p:txBody>
          <a:bodyPr wrap="square">
            <a:spAutoFit/>
          </a:bodyPr>
          <a:lstStyle/>
          <a:p>
            <a:pPr marL="914400" indent="-342900">
              <a:spcBef>
                <a:spcPct val="50000"/>
              </a:spcBef>
              <a:buClr>
                <a:srgbClr val="000000"/>
              </a:buClr>
              <a:buFont typeface="Arial" pitchFamily="34" charset="0"/>
              <a:buChar char="•"/>
              <a:tabLst>
                <a:tab pos="914400" algn="l"/>
              </a:tabLst>
            </a:pPr>
            <a:r>
              <a:rPr lang="en-US" sz="2400" dirty="0" smtClean="0">
                <a:solidFill>
                  <a:srgbClr val="C00000"/>
                </a:solidFill>
              </a:rPr>
              <a:t>You </a:t>
            </a:r>
            <a:r>
              <a:rPr lang="en-US" sz="2400" dirty="0">
                <a:solidFill>
                  <a:srgbClr val="C00000"/>
                </a:solidFill>
              </a:rPr>
              <a:t>are unable to verify whether the person is an eligible voter, </a:t>
            </a:r>
            <a:r>
              <a:rPr lang="en-US" sz="2400" dirty="0"/>
              <a:t>or the voter disputes the determination</a:t>
            </a:r>
            <a:r>
              <a:rPr lang="en-US" sz="2400" dirty="0" smtClean="0"/>
              <a:t>;</a:t>
            </a:r>
            <a:endParaRPr lang="en-US" sz="2400" dirty="0"/>
          </a:p>
          <a:p>
            <a:pPr marL="914400" indent="-342900">
              <a:spcBef>
                <a:spcPct val="50000"/>
              </a:spcBef>
              <a:buClr>
                <a:srgbClr val="000000"/>
              </a:buClr>
              <a:buFont typeface="Arial" pitchFamily="34" charset="0"/>
              <a:buChar char="•"/>
              <a:tabLst>
                <a:tab pos="914400" algn="l"/>
              </a:tabLst>
            </a:pPr>
            <a:r>
              <a:rPr lang="en-US" sz="2400" dirty="0">
                <a:solidFill>
                  <a:srgbClr val="C00000"/>
                </a:solidFill>
              </a:rPr>
              <a:t>You verify that the voter is not registered to vote </a:t>
            </a:r>
            <a:r>
              <a:rPr lang="en-US" sz="2400" dirty="0"/>
              <a:t>and the voter disputes your determination</a:t>
            </a:r>
            <a:r>
              <a:rPr lang="en-US" sz="2400" dirty="0" smtClean="0"/>
              <a:t>.</a:t>
            </a:r>
          </a:p>
          <a:p>
            <a:pPr marL="914400" indent="-342900">
              <a:spcBef>
                <a:spcPct val="50000"/>
              </a:spcBef>
              <a:buClr>
                <a:srgbClr val="000000"/>
              </a:buClr>
              <a:tabLst>
                <a:tab pos="914400" algn="l"/>
              </a:tabLst>
            </a:pPr>
            <a:endParaRPr lang="en-US" sz="2400" dirty="0"/>
          </a:p>
        </p:txBody>
      </p:sp>
      <p:sp>
        <p:nvSpPr>
          <p:cNvPr id="128005"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115</a:t>
            </a:fld>
            <a:endParaRPr lang="en-US" dirty="0"/>
          </a:p>
        </p:txBody>
      </p:sp>
    </p:spTree>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066800" y="1981200"/>
            <a:ext cx="7696200" cy="4267200"/>
          </a:xfrm>
        </p:spPr>
        <p:txBody>
          <a:bodyPr/>
          <a:lstStyle/>
          <a:p>
            <a:pPr marL="609600" indent="-609600" eaLnBrk="1" hangingPunct="1">
              <a:spcBef>
                <a:spcPct val="50000"/>
              </a:spcBef>
            </a:pPr>
            <a:r>
              <a:rPr lang="en-US" sz="2400" b="1" dirty="0" smtClean="0">
                <a:solidFill>
                  <a:srgbClr val="C00000"/>
                </a:solidFill>
              </a:rPr>
              <a:t>A person whose signature differs from that in the poll register,  </a:t>
            </a:r>
            <a:r>
              <a:rPr lang="en-US" sz="2400" b="1" dirty="0" smtClean="0"/>
              <a:t>and the person refuses to complete the affidavit.</a:t>
            </a:r>
          </a:p>
          <a:p>
            <a:pPr marL="609600" indent="-609600" eaLnBrk="1" hangingPunct="1">
              <a:spcBef>
                <a:spcPct val="50000"/>
              </a:spcBef>
            </a:pPr>
            <a:r>
              <a:rPr lang="en-US" sz="2400" b="1" dirty="0" smtClean="0">
                <a:solidFill>
                  <a:srgbClr val="C00000"/>
                </a:solidFill>
              </a:rPr>
              <a:t>A voter whose identity is in question </a:t>
            </a:r>
            <a:r>
              <a:rPr lang="en-US" sz="2400" b="1" dirty="0" smtClean="0"/>
              <a:t>based on the photo identification provided.</a:t>
            </a:r>
          </a:p>
          <a:p>
            <a:pPr marL="609600" indent="-609600" eaLnBrk="1" hangingPunct="1">
              <a:spcBef>
                <a:spcPct val="50000"/>
              </a:spcBef>
            </a:pPr>
            <a:r>
              <a:rPr lang="en-US" sz="2400" b="1" dirty="0" smtClean="0">
                <a:solidFill>
                  <a:schemeClr val="tx1">
                    <a:lumMod val="85000"/>
                    <a:lumOff val="15000"/>
                  </a:schemeClr>
                </a:solidFill>
              </a:rPr>
              <a:t>A challenged voter.</a:t>
            </a:r>
          </a:p>
          <a:p>
            <a:pPr marL="609600" indent="-609600" eaLnBrk="1" hangingPunct="1">
              <a:spcBef>
                <a:spcPct val="50000"/>
              </a:spcBef>
            </a:pPr>
            <a:r>
              <a:rPr lang="en-US" sz="2400" b="1" dirty="0" smtClean="0">
                <a:solidFill>
                  <a:srgbClr val="C00000"/>
                </a:solidFill>
              </a:rPr>
              <a:t>A voter who has moved from another county and has not updated their address with the Elections Office </a:t>
            </a:r>
          </a:p>
        </p:txBody>
      </p:sp>
      <p:sp>
        <p:nvSpPr>
          <p:cNvPr id="129028"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116</a:t>
            </a:fld>
            <a:endParaRPr lang="en-US" dirty="0"/>
          </a:p>
        </p:txBody>
      </p:sp>
    </p:spTree>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066800"/>
            <a:ext cx="4343400" cy="990600"/>
          </a:xfrm>
        </p:spPr>
        <p:txBody>
          <a:bodyPr/>
          <a:lstStyle/>
          <a:p>
            <a:r>
              <a:rPr lang="en-US" b="1" dirty="0" smtClean="0">
                <a:solidFill>
                  <a:srgbClr val="0000FF"/>
                </a:solidFill>
              </a:rPr>
              <a:t>Mini Balance</a:t>
            </a:r>
            <a:endParaRPr lang="en-US" b="1" dirty="0">
              <a:solidFill>
                <a:srgbClr val="0000FF"/>
              </a:solidFill>
            </a:endParaRPr>
          </a:p>
        </p:txBody>
      </p:sp>
      <p:sp>
        <p:nvSpPr>
          <p:cNvPr id="3" name="Content Placeholder 2"/>
          <p:cNvSpPr>
            <a:spLocks noGrp="1"/>
          </p:cNvSpPr>
          <p:nvPr>
            <p:ph idx="1"/>
          </p:nvPr>
        </p:nvSpPr>
        <p:spPr>
          <a:xfrm>
            <a:off x="1295400" y="2438400"/>
            <a:ext cx="7391400" cy="3687763"/>
          </a:xfrm>
        </p:spPr>
        <p:txBody>
          <a:bodyPr/>
          <a:lstStyle/>
          <a:p>
            <a:r>
              <a:rPr lang="en-US" dirty="0" smtClean="0"/>
              <a:t>Throughout the day Clerks should be performing Mini Balances.  </a:t>
            </a:r>
          </a:p>
          <a:p>
            <a:r>
              <a:rPr lang="en-US" b="1" dirty="0" smtClean="0">
                <a:solidFill>
                  <a:srgbClr val="C00000"/>
                </a:solidFill>
              </a:rPr>
              <a:t>It is easier to find a mistake when it just happens.   </a:t>
            </a:r>
          </a:p>
          <a:p>
            <a:r>
              <a:rPr lang="en-US" dirty="0" smtClean="0"/>
              <a:t>This will also make balancing at the end of the night easier.  </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117</a:t>
            </a:fld>
            <a:endParaRPr lang="en-US" dirty="0"/>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2438400" y="1600200"/>
            <a:ext cx="6248400" cy="1143000"/>
          </a:xfrm>
        </p:spPr>
        <p:txBody>
          <a:bodyPr/>
          <a:lstStyle/>
          <a:p>
            <a:pPr eaLnBrk="1" hangingPunct="1"/>
            <a:r>
              <a:rPr lang="en-US" dirty="0" smtClean="0">
                <a:solidFill>
                  <a:srgbClr val="0000FF"/>
                </a:solidFill>
              </a:rPr>
              <a:t>Topic 7</a:t>
            </a:r>
          </a:p>
        </p:txBody>
      </p:sp>
      <p:sp>
        <p:nvSpPr>
          <p:cNvPr id="132100" name="Rectangle 3"/>
          <p:cNvSpPr>
            <a:spLocks noGrp="1" noChangeArrowheads="1"/>
          </p:cNvSpPr>
          <p:nvPr>
            <p:ph type="body" idx="1"/>
          </p:nvPr>
        </p:nvSpPr>
        <p:spPr>
          <a:xfrm>
            <a:off x="1752600" y="3657600"/>
            <a:ext cx="6781800" cy="1905000"/>
          </a:xfrm>
        </p:spPr>
        <p:txBody>
          <a:bodyPr/>
          <a:lstStyle/>
          <a:p>
            <a:pPr eaLnBrk="1" hangingPunct="1"/>
            <a:r>
              <a:rPr lang="en-US" sz="4000" dirty="0" smtClean="0">
                <a:solidFill>
                  <a:srgbClr val="0000FF"/>
                </a:solidFill>
              </a:rPr>
              <a:t>Primary Elections.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118</a:t>
            </a:fld>
            <a:endParaRPr lang="en-US" dirty="0"/>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a:xfrm>
            <a:off x="1066800" y="2286000"/>
            <a:ext cx="7696200" cy="4343400"/>
          </a:xfrm>
        </p:spPr>
        <p:txBody>
          <a:bodyPr/>
          <a:lstStyle/>
          <a:p>
            <a:pPr marL="609600" indent="-609600">
              <a:spcBef>
                <a:spcPct val="50000"/>
              </a:spcBef>
            </a:pPr>
            <a:r>
              <a:rPr lang="en-US" sz="2400" b="1" dirty="0">
                <a:solidFill>
                  <a:srgbClr val="FF0000"/>
                </a:solidFill>
              </a:rPr>
              <a:t>Generally,</a:t>
            </a:r>
            <a:r>
              <a:rPr lang="en-US" sz="2400" b="1" dirty="0"/>
              <a:t> in a primary election, a voter may only vote for candidates of the party in which he or she is </a:t>
            </a:r>
            <a:r>
              <a:rPr lang="en-US" sz="2400" b="1" dirty="0">
                <a:solidFill>
                  <a:schemeClr val="tx1">
                    <a:lumMod val="85000"/>
                    <a:lumOff val="15000"/>
                  </a:schemeClr>
                </a:solidFill>
              </a:rPr>
              <a:t>registered. </a:t>
            </a:r>
            <a:endParaRPr lang="en-US" sz="2400" b="1" dirty="0" smtClean="0">
              <a:solidFill>
                <a:schemeClr val="tx1">
                  <a:lumMod val="85000"/>
                  <a:lumOff val="15000"/>
                </a:schemeClr>
              </a:solidFill>
            </a:endParaRPr>
          </a:p>
          <a:p>
            <a:pPr marL="609600" indent="-609600">
              <a:spcBef>
                <a:spcPct val="50000"/>
              </a:spcBef>
            </a:pPr>
            <a:r>
              <a:rPr lang="en-US" sz="2400" b="1" dirty="0" smtClean="0"/>
              <a:t>Exception, County And Circuit Court Judges and School Board Members, </a:t>
            </a:r>
            <a:r>
              <a:rPr lang="en-US" sz="2400" b="1" dirty="0" smtClean="0">
                <a:solidFill>
                  <a:srgbClr val="FF0000"/>
                </a:solidFill>
              </a:rPr>
              <a:t>(Non-partisan)</a:t>
            </a:r>
            <a:endParaRPr lang="en-US" sz="2400" b="1" dirty="0">
              <a:solidFill>
                <a:srgbClr val="FF0000"/>
              </a:solidFill>
            </a:endParaRPr>
          </a:p>
          <a:p>
            <a:pPr marL="609600" indent="-609600">
              <a:spcBef>
                <a:spcPct val="50000"/>
              </a:spcBef>
            </a:pPr>
            <a:r>
              <a:rPr lang="en-US" sz="2400" b="1" dirty="0">
                <a:solidFill>
                  <a:srgbClr val="FF0000"/>
                </a:solidFill>
              </a:rPr>
              <a:t>No changes in party affiliation may be made at the polls.</a:t>
            </a:r>
          </a:p>
          <a:p>
            <a:pPr marL="609600" indent="-609600">
              <a:spcBef>
                <a:spcPct val="50000"/>
              </a:spcBef>
            </a:pPr>
            <a:r>
              <a:rPr lang="en-US" sz="2400" b="1" dirty="0"/>
              <a:t>Make sure the voter is given the proper ballot based on his or her </a:t>
            </a:r>
            <a:r>
              <a:rPr lang="en-US" sz="2400" b="1" dirty="0">
                <a:solidFill>
                  <a:schemeClr val="tx1">
                    <a:lumMod val="85000"/>
                    <a:lumOff val="15000"/>
                  </a:schemeClr>
                </a:solidFill>
              </a:rPr>
              <a:t>party affiliation.</a:t>
            </a:r>
          </a:p>
        </p:txBody>
      </p:sp>
      <p:sp>
        <p:nvSpPr>
          <p:cNvPr id="294917" name="Rectangle 5"/>
          <p:cNvSpPr>
            <a:spLocks noChangeArrowheads="1"/>
          </p:cNvSpPr>
          <p:nvPr/>
        </p:nvSpPr>
        <p:spPr bwMode="auto">
          <a:xfrm>
            <a:off x="2438400" y="914400"/>
            <a:ext cx="6400800" cy="646331"/>
          </a:xfrm>
          <a:prstGeom prst="rect">
            <a:avLst/>
          </a:prstGeom>
          <a:noFill/>
          <a:ln w="9525">
            <a:noFill/>
            <a:miter lim="800000"/>
            <a:headEnd/>
            <a:tailEnd/>
          </a:ln>
          <a:effectLst/>
        </p:spPr>
        <p:txBody>
          <a:bodyPr>
            <a:spAutoFit/>
          </a:bodyPr>
          <a:lstStyle/>
          <a:p>
            <a:pPr algn="ct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a:solidFill>
                  <a:srgbClr val="0000FF"/>
                </a:solidFill>
                <a:latin typeface="Book Antiqua" pitchFamily="18" charset="0"/>
              </a:rPr>
              <a:t>Primary </a:t>
            </a:r>
            <a:r>
              <a:rPr lang="en-US" sz="3600" dirty="0" smtClean="0">
                <a:solidFill>
                  <a:srgbClr val="0000FF"/>
                </a:solidFill>
                <a:latin typeface="Book Antiqua" pitchFamily="18" charset="0"/>
              </a:rPr>
              <a:t>Elections </a:t>
            </a:r>
            <a:endParaRPr lang="en-US" sz="3600" dirty="0">
              <a:solidFill>
                <a:srgbClr val="0000FF"/>
              </a:solidFill>
              <a:latin typeface="Book Antiqua" pitchFamily="18" charset="0"/>
            </a:endParaRPr>
          </a:p>
        </p:txBody>
      </p:sp>
      <p:sp>
        <p:nvSpPr>
          <p:cNvPr id="294918" name="Rectangle 6"/>
          <p:cNvSpPr>
            <a:spLocks noChangeArrowheads="1"/>
          </p:cNvSpPr>
          <p:nvPr/>
        </p:nvSpPr>
        <p:spPr bwMode="auto">
          <a:xfrm>
            <a:off x="4572000" y="1752600"/>
            <a:ext cx="2362200" cy="523220"/>
          </a:xfrm>
          <a:prstGeom prst="rect">
            <a:avLst/>
          </a:prstGeom>
          <a:noFill/>
          <a:ln w="9525">
            <a:noFill/>
            <a:miter lim="800000"/>
            <a:headEnd/>
            <a:tailEnd/>
          </a:ln>
          <a:effectLst/>
        </p:spPr>
        <p:txBody>
          <a:bodyPr wrap="square">
            <a:spAutoFit/>
          </a:bodyPr>
          <a:lstStyle/>
          <a:p>
            <a:pPr marL="400050" indent="-400050" algn="ctr">
              <a:spcBef>
                <a:spcPct val="20000"/>
              </a:spcBef>
              <a:buClr>
                <a:srgbClr val="FF0000"/>
              </a:buClr>
              <a:buFont typeface="Wingdings" pitchFamily="2" charset="2"/>
              <a:buNone/>
              <a:tabLst>
                <a:tab pos="400050" algn="l"/>
              </a:tabLst>
            </a:pPr>
            <a:r>
              <a:rPr lang="en-US" sz="2800" dirty="0">
                <a:solidFill>
                  <a:schemeClr val="accent2"/>
                </a:solidFill>
                <a:latin typeface="Book Antiqua" pitchFamily="18" charset="0"/>
              </a:rPr>
              <a:t>Remember:</a:t>
            </a:r>
          </a:p>
        </p:txBody>
      </p:sp>
      <p:sp>
        <p:nvSpPr>
          <p:cNvPr id="294919"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119</a:t>
            </a:fld>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038600" y="1066801"/>
            <a:ext cx="51054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r>
              <a:rPr lang="en-US" sz="2000" dirty="0">
                <a:solidFill>
                  <a:schemeClr val="accent2"/>
                </a:solidFill>
                <a:latin typeface="Book Antiqua" pitchFamily="18" charset="0"/>
              </a:rPr>
              <a:t>:</a:t>
            </a:r>
          </a:p>
        </p:txBody>
      </p:sp>
      <p:sp>
        <p:nvSpPr>
          <p:cNvPr id="16388" name="Rectangle 7"/>
          <p:cNvSpPr>
            <a:spLocks noGrp="1" noChangeArrowheads="1"/>
          </p:cNvSpPr>
          <p:nvPr>
            <p:ph type="body" idx="1"/>
          </p:nvPr>
        </p:nvSpPr>
        <p:spPr>
          <a:xfrm>
            <a:off x="1066800" y="2514600"/>
            <a:ext cx="7620000" cy="3352800"/>
          </a:xfrm>
        </p:spPr>
        <p:txBody>
          <a:bodyPr/>
          <a:lstStyle/>
          <a:p>
            <a:pPr marL="609600" indent="-609600" eaLnBrk="1" hangingPunct="1">
              <a:lnSpc>
                <a:spcPct val="90000"/>
              </a:lnSpc>
              <a:spcBef>
                <a:spcPct val="50000"/>
              </a:spcBef>
            </a:pPr>
            <a:r>
              <a:rPr lang="en-US" sz="2400" b="1" dirty="0" smtClean="0"/>
              <a:t>Communicate with others regarding someone’s vote, or look at a voted ballot.</a:t>
            </a:r>
          </a:p>
          <a:p>
            <a:pPr marL="609600" indent="-609600" eaLnBrk="1" hangingPunct="1">
              <a:lnSpc>
                <a:spcPct val="90000"/>
              </a:lnSpc>
              <a:spcBef>
                <a:spcPct val="50000"/>
              </a:spcBef>
            </a:pPr>
            <a:r>
              <a:rPr lang="en-US" sz="2400" b="1" dirty="0" smtClean="0">
                <a:solidFill>
                  <a:srgbClr val="C00000"/>
                </a:solidFill>
              </a:rPr>
              <a:t>Enter a voting booth with a voter, unless the voter requests assistance.</a:t>
            </a:r>
          </a:p>
          <a:p>
            <a:pPr marL="609600" indent="-609600" eaLnBrk="1" hangingPunct="1">
              <a:lnSpc>
                <a:spcPct val="90000"/>
              </a:lnSpc>
              <a:spcBef>
                <a:spcPct val="50000"/>
              </a:spcBef>
              <a:buFont typeface="Arial" pitchFamily="34" charset="0"/>
              <a:buChar char="•"/>
            </a:pPr>
            <a:r>
              <a:rPr lang="en-US" sz="2400" b="1" dirty="0" smtClean="0"/>
              <a:t>Destroy or alter the list of voters, the precinct register, challenges or affidavits.</a:t>
            </a:r>
          </a:p>
        </p:txBody>
      </p:sp>
      <p:sp>
        <p:nvSpPr>
          <p:cNvPr id="16389"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a:t>
            </a:fld>
            <a:endParaRPr lang="en-US" dirty="0"/>
          </a:p>
        </p:txBody>
      </p:sp>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6" name="Rectangle 4"/>
          <p:cNvSpPr>
            <a:spLocks noChangeArrowheads="1"/>
          </p:cNvSpPr>
          <p:nvPr/>
        </p:nvSpPr>
        <p:spPr bwMode="auto">
          <a:xfrm>
            <a:off x="2590800" y="2057400"/>
            <a:ext cx="4876800" cy="519113"/>
          </a:xfrm>
          <a:prstGeom prst="rect">
            <a:avLst/>
          </a:prstGeom>
          <a:noFill/>
          <a:ln w="9525">
            <a:noFill/>
            <a:miter lim="800000"/>
            <a:headEnd/>
            <a:tailEnd/>
          </a:ln>
          <a:effectLst/>
        </p:spPr>
        <p:txBody>
          <a:bodyPr wrap="square">
            <a:spAutoFit/>
          </a:bodyPr>
          <a:lstStyle/>
          <a:p>
            <a:pPr marL="400050" indent="-400050" algn="ctr">
              <a:spcBef>
                <a:spcPct val="20000"/>
              </a:spcBef>
              <a:buClr>
                <a:srgbClr val="FF0000"/>
              </a:buClr>
              <a:buFont typeface="Wingdings" pitchFamily="2" charset="2"/>
              <a:buNone/>
              <a:tabLst>
                <a:tab pos="400050" algn="l"/>
              </a:tabLst>
            </a:pPr>
            <a:r>
              <a:rPr lang="en-US" sz="2800" dirty="0">
                <a:solidFill>
                  <a:srgbClr val="0000FF"/>
                </a:solidFill>
                <a:latin typeface="Book Antiqua" pitchFamily="18" charset="0"/>
              </a:rPr>
              <a:t>Universal </a:t>
            </a:r>
            <a:r>
              <a:rPr lang="en-US" sz="2800" dirty="0" smtClean="0">
                <a:solidFill>
                  <a:srgbClr val="0000FF"/>
                </a:solidFill>
                <a:latin typeface="Book Antiqua" pitchFamily="18" charset="0"/>
              </a:rPr>
              <a:t>Primaries</a:t>
            </a:r>
            <a:endParaRPr lang="en-US" sz="2800" dirty="0">
              <a:solidFill>
                <a:srgbClr val="0000FF"/>
              </a:solidFill>
              <a:latin typeface="Book Antiqua" pitchFamily="18" charset="0"/>
            </a:endParaRPr>
          </a:p>
        </p:txBody>
      </p:sp>
      <p:sp>
        <p:nvSpPr>
          <p:cNvPr id="576517" name="Rectangle 5"/>
          <p:cNvSpPr>
            <a:spLocks noGrp="1" noChangeArrowheads="1"/>
          </p:cNvSpPr>
          <p:nvPr>
            <p:ph type="body" idx="1"/>
          </p:nvPr>
        </p:nvSpPr>
        <p:spPr>
          <a:xfrm>
            <a:off x="1143000" y="2743200"/>
            <a:ext cx="7543800" cy="2438400"/>
          </a:xfrm>
        </p:spPr>
        <p:txBody>
          <a:bodyPr/>
          <a:lstStyle/>
          <a:p>
            <a:pPr marL="0" indent="0">
              <a:spcBef>
                <a:spcPct val="50000"/>
              </a:spcBef>
              <a:buFontTx/>
              <a:buNone/>
            </a:pPr>
            <a:r>
              <a:rPr lang="en-US" sz="2400" b="1" dirty="0"/>
              <a:t>All candidates </a:t>
            </a:r>
            <a:r>
              <a:rPr lang="en-US" sz="2400" dirty="0"/>
              <a:t>for</a:t>
            </a:r>
            <a:r>
              <a:rPr lang="en-US" sz="2400" b="1" dirty="0"/>
              <a:t> an office have the </a:t>
            </a:r>
            <a:r>
              <a:rPr lang="en-US" sz="2400" b="1" dirty="0">
                <a:solidFill>
                  <a:srgbClr val="FF0000"/>
                </a:solidFill>
              </a:rPr>
              <a:t>same party affiliation</a:t>
            </a:r>
            <a:r>
              <a:rPr lang="en-US" sz="2400" b="1" dirty="0"/>
              <a:t> and the winner will have </a:t>
            </a:r>
            <a:r>
              <a:rPr lang="en-US" sz="2400" b="1" dirty="0">
                <a:solidFill>
                  <a:srgbClr val="FF0000"/>
                </a:solidFill>
              </a:rPr>
              <a:t>no opposition</a:t>
            </a:r>
            <a:r>
              <a:rPr lang="en-US" sz="2400" b="1" dirty="0"/>
              <a:t> in the general election.</a:t>
            </a:r>
          </a:p>
          <a:p>
            <a:pPr marL="0" indent="0">
              <a:spcBef>
                <a:spcPct val="50000"/>
              </a:spcBef>
              <a:buFontTx/>
              <a:buNone/>
            </a:pPr>
            <a:r>
              <a:rPr lang="en-US" sz="2400" b="1" dirty="0">
                <a:solidFill>
                  <a:srgbClr val="FF0000"/>
                </a:solidFill>
              </a:rPr>
              <a:t>All</a:t>
            </a:r>
            <a:r>
              <a:rPr lang="en-US" sz="2400" b="1" dirty="0"/>
              <a:t> qualified voters, </a:t>
            </a:r>
            <a:r>
              <a:rPr lang="en-US" sz="2400" b="1" dirty="0">
                <a:solidFill>
                  <a:srgbClr val="FF0000"/>
                </a:solidFill>
              </a:rPr>
              <a:t>regardless</a:t>
            </a:r>
            <a:r>
              <a:rPr lang="en-US" sz="2400" b="1" dirty="0"/>
              <a:t> of party affiliation, may vote in the primary elections for that office. </a:t>
            </a:r>
          </a:p>
        </p:txBody>
      </p:sp>
      <p:sp>
        <p:nvSpPr>
          <p:cNvPr id="576519"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120</a:t>
            </a:fld>
            <a:endParaRPr lang="en-US" dirty="0"/>
          </a:p>
        </p:txBody>
      </p:sp>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Rectangle 3"/>
          <p:cNvSpPr>
            <a:spLocks noChangeArrowheads="1"/>
          </p:cNvSpPr>
          <p:nvPr/>
        </p:nvSpPr>
        <p:spPr bwMode="auto">
          <a:xfrm>
            <a:off x="3505200" y="1295400"/>
            <a:ext cx="4648200" cy="707886"/>
          </a:xfrm>
          <a:prstGeom prst="rect">
            <a:avLst/>
          </a:prstGeom>
          <a:noFill/>
          <a:ln w="9525">
            <a:noFill/>
            <a:miter lim="800000"/>
            <a:headEnd/>
            <a:tailEnd/>
          </a:ln>
          <a:effectLst/>
        </p:spPr>
        <p:txBody>
          <a:bodyPr wrap="square">
            <a:spAutoFit/>
          </a:bodyPr>
          <a:lstStyle/>
          <a:p>
            <a:pPr marL="400050" indent="-400050">
              <a:spcBef>
                <a:spcPct val="20000"/>
              </a:spcBef>
              <a:buClr>
                <a:srgbClr val="FF0000"/>
              </a:buClr>
              <a:buFont typeface="Wingdings" pitchFamily="2" charset="2"/>
              <a:buNone/>
              <a:tabLst>
                <a:tab pos="400050" algn="l"/>
              </a:tabLst>
            </a:pPr>
            <a:r>
              <a:rPr lang="en-US" sz="4000" dirty="0">
                <a:solidFill>
                  <a:srgbClr val="0000FF"/>
                </a:solidFill>
                <a:latin typeface="Book Antiqua" pitchFamily="18" charset="0"/>
              </a:rPr>
              <a:t>Closed Primaries</a:t>
            </a:r>
          </a:p>
        </p:txBody>
      </p:sp>
      <p:sp>
        <p:nvSpPr>
          <p:cNvPr id="577542" name="Rectangle 6"/>
          <p:cNvSpPr>
            <a:spLocks noGrp="1" noChangeArrowheads="1"/>
          </p:cNvSpPr>
          <p:nvPr>
            <p:ph type="body" idx="1"/>
          </p:nvPr>
        </p:nvSpPr>
        <p:spPr>
          <a:xfrm>
            <a:off x="1066800" y="2133600"/>
            <a:ext cx="7848600" cy="3886200"/>
          </a:xfrm>
          <a:noFill/>
          <a:ln/>
        </p:spPr>
        <p:txBody>
          <a:bodyPr/>
          <a:lstStyle/>
          <a:p>
            <a:pPr marL="609600" indent="-609600">
              <a:lnSpc>
                <a:spcPct val="80000"/>
              </a:lnSpc>
              <a:spcBef>
                <a:spcPct val="50000"/>
              </a:spcBef>
            </a:pPr>
            <a:r>
              <a:rPr lang="en-US" sz="2400" b="1" dirty="0"/>
              <a:t>Voters who are registered as </a:t>
            </a:r>
            <a:r>
              <a:rPr lang="en-US" sz="2400" b="1" dirty="0">
                <a:solidFill>
                  <a:srgbClr val="FF0000"/>
                </a:solidFill>
              </a:rPr>
              <a:t>Republicans</a:t>
            </a:r>
            <a:r>
              <a:rPr lang="en-US" sz="2400" b="1" dirty="0"/>
              <a:t> receive a Republican ballot. </a:t>
            </a:r>
            <a:endParaRPr lang="en-US" sz="2400" b="1" dirty="0" smtClean="0"/>
          </a:p>
          <a:p>
            <a:pPr marL="0" indent="0">
              <a:lnSpc>
                <a:spcPct val="80000"/>
              </a:lnSpc>
              <a:spcBef>
                <a:spcPct val="50000"/>
              </a:spcBef>
              <a:buNone/>
            </a:pPr>
            <a:endParaRPr lang="en-US" sz="1000" b="1" dirty="0"/>
          </a:p>
          <a:p>
            <a:pPr marL="609600" indent="-609600">
              <a:lnSpc>
                <a:spcPct val="80000"/>
              </a:lnSpc>
              <a:spcBef>
                <a:spcPct val="50000"/>
              </a:spcBef>
            </a:pPr>
            <a:r>
              <a:rPr lang="en-US" sz="2400" b="1" dirty="0"/>
              <a:t>Voters who are registered as </a:t>
            </a:r>
            <a:r>
              <a:rPr lang="en-US" sz="2400" b="1" dirty="0">
                <a:solidFill>
                  <a:srgbClr val="FF0000"/>
                </a:solidFill>
              </a:rPr>
              <a:t>Democrats</a:t>
            </a:r>
            <a:r>
              <a:rPr lang="en-US" sz="2400" b="1" dirty="0"/>
              <a:t> receive a Democratic ballot. </a:t>
            </a:r>
            <a:endParaRPr lang="en-US" sz="1000" b="1" dirty="0" smtClean="0"/>
          </a:p>
          <a:p>
            <a:pPr marL="609600" indent="-609600">
              <a:lnSpc>
                <a:spcPct val="80000"/>
              </a:lnSpc>
              <a:spcBef>
                <a:spcPct val="50000"/>
              </a:spcBef>
            </a:pPr>
            <a:endParaRPr lang="en-US" sz="2400" b="1" dirty="0" smtClean="0"/>
          </a:p>
          <a:p>
            <a:pPr marL="609600" indent="-609600">
              <a:lnSpc>
                <a:spcPct val="80000"/>
              </a:lnSpc>
              <a:spcBef>
                <a:spcPct val="50000"/>
              </a:spcBef>
            </a:pPr>
            <a:r>
              <a:rPr lang="en-US" sz="2400" b="1" dirty="0" smtClean="0"/>
              <a:t>Voters </a:t>
            </a:r>
            <a:r>
              <a:rPr lang="en-US" sz="2400" b="1" dirty="0"/>
              <a:t>who are registered with </a:t>
            </a:r>
            <a:r>
              <a:rPr lang="en-US" sz="2400" b="1" dirty="0">
                <a:solidFill>
                  <a:srgbClr val="FF0000"/>
                </a:solidFill>
              </a:rPr>
              <a:t>no party affiliation</a:t>
            </a:r>
            <a:r>
              <a:rPr lang="en-US" sz="2400" b="1" dirty="0"/>
              <a:t> or with a minor political party, </a:t>
            </a:r>
            <a:r>
              <a:rPr lang="en-US" sz="2400" b="1" dirty="0">
                <a:solidFill>
                  <a:srgbClr val="FF0000"/>
                </a:solidFill>
              </a:rPr>
              <a:t>(and no primary candidates),</a:t>
            </a:r>
            <a:r>
              <a:rPr lang="en-US" sz="2400" b="1" dirty="0"/>
              <a:t> can only vote on nonpartisan candidates and issues</a:t>
            </a:r>
            <a:r>
              <a:rPr lang="en-US" sz="2400" b="1" dirty="0" smtClean="0"/>
              <a:t>. (School Board, Judicial, Question, and City Candidates)</a:t>
            </a:r>
            <a:endParaRPr lang="en-US" sz="2400" b="1" dirty="0"/>
          </a:p>
        </p:txBody>
      </p:sp>
      <p:sp>
        <p:nvSpPr>
          <p:cNvPr id="577543"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121</a:t>
            </a:fld>
            <a:endParaRPr lang="en-US" dirty="0"/>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1066800" y="2971800"/>
            <a:ext cx="7696200" cy="2819400"/>
          </a:xfrm>
        </p:spPr>
        <p:txBody>
          <a:bodyPr/>
          <a:lstStyle/>
          <a:p>
            <a:pPr marL="609600" indent="-609600"/>
            <a:r>
              <a:rPr lang="en-US" sz="2400" b="1" dirty="0"/>
              <a:t>Republican</a:t>
            </a:r>
          </a:p>
          <a:p>
            <a:pPr marL="609600" indent="-609600"/>
            <a:r>
              <a:rPr lang="en-US" sz="2400" b="1" dirty="0"/>
              <a:t>Democrat</a:t>
            </a:r>
          </a:p>
          <a:p>
            <a:pPr marL="609600" indent="-609600"/>
            <a:r>
              <a:rPr lang="en-US" sz="2400" b="1" dirty="0">
                <a:solidFill>
                  <a:srgbClr val="FF0000"/>
                </a:solidFill>
              </a:rPr>
              <a:t>Minor Political </a:t>
            </a:r>
            <a:r>
              <a:rPr lang="en-US" sz="2400" b="1" dirty="0" smtClean="0">
                <a:solidFill>
                  <a:srgbClr val="FF0000"/>
                </a:solidFill>
              </a:rPr>
              <a:t>Party </a:t>
            </a:r>
            <a:r>
              <a:rPr lang="en-US" sz="2400" b="1" dirty="0" smtClean="0">
                <a:solidFill>
                  <a:schemeClr val="tx1">
                    <a:lumMod val="85000"/>
                    <a:lumOff val="15000"/>
                  </a:schemeClr>
                </a:solidFill>
              </a:rPr>
              <a:t>(2016 Libertarian) </a:t>
            </a:r>
            <a:endParaRPr lang="en-US" sz="2400" b="1" dirty="0">
              <a:solidFill>
                <a:schemeClr val="tx1">
                  <a:lumMod val="85000"/>
                  <a:lumOff val="15000"/>
                </a:schemeClr>
              </a:solidFill>
            </a:endParaRPr>
          </a:p>
          <a:p>
            <a:pPr marL="609600" indent="-609600"/>
            <a:r>
              <a:rPr lang="en-US" sz="2400" b="1" dirty="0" smtClean="0"/>
              <a:t>Non-partisan</a:t>
            </a:r>
          </a:p>
          <a:p>
            <a:pPr marL="609600" indent="-609600"/>
            <a:r>
              <a:rPr lang="en-US" sz="2400" b="1" dirty="0" smtClean="0">
                <a:solidFill>
                  <a:srgbClr val="FF0000"/>
                </a:solidFill>
              </a:rPr>
              <a:t>Ballots by precinct. Make sure your precinct ballots are designated for your precinct.</a:t>
            </a:r>
          </a:p>
          <a:p>
            <a:pPr marL="609600" indent="-609600">
              <a:buNone/>
            </a:pPr>
            <a:endParaRPr lang="en-US" sz="2400" b="1" dirty="0">
              <a:solidFill>
                <a:srgbClr val="FF0000"/>
              </a:solidFill>
            </a:endParaRPr>
          </a:p>
        </p:txBody>
      </p:sp>
      <p:sp>
        <p:nvSpPr>
          <p:cNvPr id="302086" name="Rectangle 6"/>
          <p:cNvSpPr>
            <a:spLocks noChangeArrowheads="1"/>
          </p:cNvSpPr>
          <p:nvPr/>
        </p:nvSpPr>
        <p:spPr bwMode="auto">
          <a:xfrm>
            <a:off x="2362200" y="2057400"/>
            <a:ext cx="6248400" cy="523220"/>
          </a:xfrm>
          <a:prstGeom prst="rect">
            <a:avLst/>
          </a:prstGeom>
          <a:noFill/>
          <a:ln w="9525">
            <a:noFill/>
            <a:miter lim="800000"/>
            <a:headEnd/>
            <a:tailEnd/>
          </a:ln>
          <a:effectLst/>
        </p:spPr>
        <p:txBody>
          <a:bodyPr wrap="square">
            <a:spAutoFit/>
          </a:bodyPr>
          <a:lstStyle/>
          <a:p>
            <a:pPr marL="400050" indent="-400050">
              <a:spcBef>
                <a:spcPct val="20000"/>
              </a:spcBef>
              <a:buClr>
                <a:srgbClr val="FF0000"/>
              </a:buClr>
              <a:buFont typeface="Wingdings" pitchFamily="2" charset="2"/>
              <a:buNone/>
              <a:tabLst>
                <a:tab pos="400050" algn="l"/>
              </a:tabLst>
            </a:pPr>
            <a:r>
              <a:rPr lang="en-US" sz="2800" dirty="0">
                <a:solidFill>
                  <a:srgbClr val="0000FF"/>
                </a:solidFill>
                <a:latin typeface="Book Antiqua" pitchFamily="18" charset="0"/>
              </a:rPr>
              <a:t>Ballot </a:t>
            </a:r>
            <a:r>
              <a:rPr lang="en-US" sz="2800" dirty="0" smtClean="0">
                <a:solidFill>
                  <a:srgbClr val="0000FF"/>
                </a:solidFill>
                <a:latin typeface="Book Antiqua" pitchFamily="18" charset="0"/>
              </a:rPr>
              <a:t>Styles for a Primary Election</a:t>
            </a:r>
            <a:endParaRPr lang="en-US" sz="2800" dirty="0">
              <a:solidFill>
                <a:srgbClr val="0000FF"/>
              </a:solidFill>
              <a:latin typeface="Book Antiqua" pitchFamily="18" charset="0"/>
            </a:endParaRPr>
          </a:p>
        </p:txBody>
      </p:sp>
      <p:sp>
        <p:nvSpPr>
          <p:cNvPr id="302087"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122</a:t>
            </a:fld>
            <a:endParaRPr lang="en-US" dirty="0"/>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body" idx="1"/>
          </p:nvPr>
        </p:nvSpPr>
        <p:spPr>
          <a:xfrm>
            <a:off x="1066800" y="3276600"/>
            <a:ext cx="7696200" cy="1828800"/>
          </a:xfrm>
        </p:spPr>
        <p:txBody>
          <a:bodyPr/>
          <a:lstStyle/>
          <a:p>
            <a:pPr marL="0" indent="0">
              <a:buFontTx/>
              <a:buNone/>
            </a:pPr>
            <a:r>
              <a:rPr lang="en-US" sz="2400" b="1" dirty="0"/>
              <a:t>Elections held on the first Tuesday after the first Monday in November in even-numbered years.</a:t>
            </a:r>
          </a:p>
        </p:txBody>
      </p:sp>
      <p:sp>
        <p:nvSpPr>
          <p:cNvPr id="578563" name="Rectangle 3"/>
          <p:cNvSpPr>
            <a:spLocks noChangeArrowheads="1"/>
          </p:cNvSpPr>
          <p:nvPr/>
        </p:nvSpPr>
        <p:spPr bwMode="auto">
          <a:xfrm>
            <a:off x="2895600" y="1905000"/>
            <a:ext cx="5943600" cy="1311128"/>
          </a:xfrm>
          <a:prstGeom prst="rect">
            <a:avLst/>
          </a:prstGeom>
          <a:noFill/>
          <a:ln w="9525">
            <a:noFill/>
            <a:miter lim="800000"/>
            <a:headEnd/>
            <a:tailEnd/>
          </a:ln>
          <a:effectLst/>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a:solidFill>
                  <a:srgbClr val="0000FF"/>
                </a:solidFill>
                <a:latin typeface="Book Antiqua" pitchFamily="18" charset="0"/>
              </a:rPr>
              <a:t>General </a:t>
            </a:r>
            <a:r>
              <a:rPr lang="en-US" sz="3600" dirty="0" smtClean="0">
                <a:solidFill>
                  <a:srgbClr val="0000FF"/>
                </a:solidFill>
                <a:latin typeface="Book Antiqua" pitchFamily="18" charset="0"/>
              </a:rPr>
              <a:t>Election</a:t>
            </a:r>
          </a:p>
          <a:p>
            <a:pPr>
              <a:spcBef>
                <a:spcPct val="20000"/>
              </a:spcBef>
              <a:buClr>
                <a:srgbClr val="FF0000"/>
              </a:buClr>
            </a:pPr>
            <a:endParaRPr lang="en-US" sz="3600" dirty="0">
              <a:solidFill>
                <a:schemeClr val="accent2"/>
              </a:solidFill>
              <a:latin typeface="Book Antiqua" pitchFamily="18" charset="0"/>
            </a:endParaRPr>
          </a:p>
        </p:txBody>
      </p:sp>
      <p:sp>
        <p:nvSpPr>
          <p:cNvPr id="578565" name="Text Box 5"/>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123</a:t>
            </a:fld>
            <a:endParaRPr lang="en-US" dirty="0"/>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8:</a:t>
            </a:r>
          </a:p>
        </p:txBody>
      </p:sp>
      <p:sp>
        <p:nvSpPr>
          <p:cNvPr id="133124"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CLOSING THE POLLS</a:t>
            </a:r>
          </a:p>
        </p:txBody>
      </p:sp>
      <p:sp>
        <p:nvSpPr>
          <p:cNvPr id="133125"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124</a:t>
            </a:fld>
            <a:endParaRPr lang="en-US" dirty="0"/>
          </a:p>
        </p:txBody>
      </p:sp>
    </p:spTree>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 to allow poll workers to know how to properly close the polls.</a:t>
            </a:r>
          </a:p>
        </p:txBody>
      </p:sp>
      <p:sp>
        <p:nvSpPr>
          <p:cNvPr id="134148" name="Rectangle 3"/>
          <p:cNvSpPr>
            <a:spLocks noChangeArrowheads="1"/>
          </p:cNvSpPr>
          <p:nvPr/>
        </p:nvSpPr>
        <p:spPr bwMode="auto">
          <a:xfrm>
            <a:off x="2438400" y="14478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34149" name="Text Box 4"/>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125</a:t>
            </a:fld>
            <a:endParaRPr lang="en-US" dirty="0"/>
          </a:p>
        </p:txBody>
      </p:sp>
    </p:spTree>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1066800" y="3352800"/>
            <a:ext cx="7848600" cy="2514600"/>
          </a:xfrm>
        </p:spPr>
        <p:txBody>
          <a:bodyPr/>
          <a:lstStyle/>
          <a:p>
            <a:pPr marL="609600" indent="-609600" eaLnBrk="1" hangingPunct="1">
              <a:spcBef>
                <a:spcPct val="50000"/>
              </a:spcBef>
            </a:pPr>
            <a:r>
              <a:rPr lang="en-US" sz="2400" b="1" dirty="0" smtClean="0"/>
              <a:t>The clerk or other designated elections official shall announce that the polls are closed. </a:t>
            </a:r>
          </a:p>
          <a:p>
            <a:pPr marL="609600" indent="-609600" eaLnBrk="1" hangingPunct="1">
              <a:spcBef>
                <a:spcPct val="50000"/>
              </a:spcBef>
            </a:pPr>
            <a:r>
              <a:rPr lang="en-US" sz="2400" b="1" dirty="0" smtClean="0">
                <a:solidFill>
                  <a:srgbClr val="FF0000"/>
                </a:solidFill>
              </a:rPr>
              <a:t>The poll deputy stands at the end of the line, or if all voters are inside in front of the door, to establish a cut-off  point.</a:t>
            </a:r>
          </a:p>
        </p:txBody>
      </p:sp>
      <p:sp>
        <p:nvSpPr>
          <p:cNvPr id="135172" name="Rectangle 5"/>
          <p:cNvSpPr>
            <a:spLocks noChangeArrowheads="1"/>
          </p:cNvSpPr>
          <p:nvPr/>
        </p:nvSpPr>
        <p:spPr bwMode="auto">
          <a:xfrm>
            <a:off x="3048000" y="1295400"/>
            <a:ext cx="57912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Poll Closing Time</a:t>
            </a:r>
          </a:p>
        </p:txBody>
      </p:sp>
      <p:sp>
        <p:nvSpPr>
          <p:cNvPr id="135173" name="Rectangle 6"/>
          <p:cNvSpPr>
            <a:spLocks noChangeArrowheads="1"/>
          </p:cNvSpPr>
          <p:nvPr/>
        </p:nvSpPr>
        <p:spPr bwMode="auto">
          <a:xfrm>
            <a:off x="1600200" y="2286000"/>
            <a:ext cx="7315200" cy="523220"/>
          </a:xfrm>
          <a:prstGeom prst="rect">
            <a:avLst/>
          </a:prstGeom>
          <a:noFill/>
          <a:ln w="9525">
            <a:noFill/>
            <a:miter lim="800000"/>
            <a:headEnd/>
            <a:tailEnd/>
          </a:ln>
        </p:spPr>
        <p:txBody>
          <a:bodyPr wrap="square">
            <a:spAutoFit/>
          </a:bodyPr>
          <a:lstStyle/>
          <a:p>
            <a:pPr>
              <a:spcBef>
                <a:spcPct val="50000"/>
              </a:spcBef>
            </a:pPr>
            <a:r>
              <a:rPr lang="en-US" sz="2800" dirty="0" smtClean="0">
                <a:solidFill>
                  <a:srgbClr val="0000FF"/>
                </a:solidFill>
                <a:latin typeface="Book Antiqua" pitchFamily="18" charset="0"/>
              </a:rPr>
              <a:t> </a:t>
            </a:r>
            <a:r>
              <a:rPr lang="en-US" sz="2800" u="sng" dirty="0" smtClean="0">
                <a:solidFill>
                  <a:srgbClr val="0000FF"/>
                </a:solidFill>
                <a:latin typeface="Book Antiqua" pitchFamily="18" charset="0"/>
              </a:rPr>
              <a:t>The </a:t>
            </a:r>
            <a:r>
              <a:rPr lang="en-US" sz="2800" u="sng" dirty="0">
                <a:solidFill>
                  <a:srgbClr val="0000FF"/>
                </a:solidFill>
                <a:latin typeface="Book Antiqua" pitchFamily="18" charset="0"/>
              </a:rPr>
              <a:t>polls are mandated to close at 7:00 p.m.  </a:t>
            </a:r>
          </a:p>
        </p:txBody>
      </p:sp>
      <p:sp>
        <p:nvSpPr>
          <p:cNvPr id="135174"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126</a:t>
            </a:fld>
            <a:endParaRPr lang="en-US" dirty="0"/>
          </a:p>
        </p:txBody>
      </p:sp>
    </p:spTree>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1"/>
          </p:nvPr>
        </p:nvSpPr>
        <p:spPr>
          <a:xfrm>
            <a:off x="1066800" y="1143000"/>
            <a:ext cx="7848600" cy="4495800"/>
          </a:xfrm>
        </p:spPr>
        <p:txBody>
          <a:bodyPr/>
          <a:lstStyle/>
          <a:p>
            <a:pPr marL="609600" indent="-609600" eaLnBrk="1" hangingPunct="1">
              <a:spcBef>
                <a:spcPct val="50000"/>
              </a:spcBef>
              <a:buNone/>
            </a:pPr>
            <a:r>
              <a:rPr lang="en-US" sz="1600" b="1" dirty="0" smtClean="0"/>
              <a:t>                                                                                  </a:t>
            </a:r>
            <a:r>
              <a:rPr lang="en-US" sz="1600" b="1" dirty="0" smtClean="0">
                <a:solidFill>
                  <a:srgbClr val="7030A0"/>
                </a:solidFill>
              </a:rPr>
              <a:t>Closing the Polls</a:t>
            </a:r>
            <a:endParaRPr lang="en-US" sz="1600" b="1" dirty="0" smtClean="0"/>
          </a:p>
          <a:p>
            <a:pPr marL="609600" indent="-609600" eaLnBrk="1" hangingPunct="1">
              <a:spcBef>
                <a:spcPct val="50000"/>
              </a:spcBef>
              <a:buNone/>
            </a:pPr>
            <a:endParaRPr lang="en-US" sz="2400" b="1" dirty="0" smtClean="0"/>
          </a:p>
          <a:p>
            <a:pPr marL="609600" indent="-609600" eaLnBrk="1" hangingPunct="1">
              <a:spcBef>
                <a:spcPct val="50000"/>
              </a:spcBef>
            </a:pPr>
            <a:r>
              <a:rPr lang="en-US" sz="2400" b="1" dirty="0" smtClean="0"/>
              <a:t>All eligible voters who are standing in line at the polling place at 7:00 p.m. are allowed to vote.</a:t>
            </a:r>
          </a:p>
          <a:p>
            <a:pPr marL="609600" indent="-609600" eaLnBrk="1" hangingPunct="1">
              <a:spcBef>
                <a:spcPct val="50000"/>
              </a:spcBef>
            </a:pPr>
            <a:r>
              <a:rPr lang="en-US" sz="2400" b="1" dirty="0" smtClean="0">
                <a:solidFill>
                  <a:srgbClr val="FF0000"/>
                </a:solidFill>
              </a:rPr>
              <a:t>Once all voters have voted, the Election Board must secure the voting device so that no more ballots may be cast.</a:t>
            </a:r>
          </a:p>
        </p:txBody>
      </p:sp>
      <p:sp>
        <p:nvSpPr>
          <p:cNvPr id="136196" name="Text Box 5"/>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127</a:t>
            </a:fld>
            <a:endParaRPr lang="en-US" dirty="0"/>
          </a:p>
        </p:txBody>
      </p:sp>
    </p:spTree>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1066800" y="3200400"/>
            <a:ext cx="7696200" cy="2819400"/>
          </a:xfrm>
        </p:spPr>
        <p:txBody>
          <a:bodyPr/>
          <a:lstStyle/>
          <a:p>
            <a:pPr marL="609600" indent="-609600" eaLnBrk="1" hangingPunct="1">
              <a:spcBef>
                <a:spcPct val="50000"/>
              </a:spcBef>
            </a:pPr>
            <a:r>
              <a:rPr lang="en-US" sz="2400" b="1" dirty="0" smtClean="0"/>
              <a:t>Take down the signs, and other materials.</a:t>
            </a:r>
          </a:p>
          <a:p>
            <a:pPr marL="609600" indent="-609600" eaLnBrk="1" hangingPunct="1">
              <a:spcBef>
                <a:spcPct val="50000"/>
              </a:spcBef>
            </a:pPr>
            <a:r>
              <a:rPr lang="en-US" sz="2400" b="1" dirty="0" smtClean="0">
                <a:solidFill>
                  <a:srgbClr val="FF0000"/>
                </a:solidFill>
              </a:rPr>
              <a:t>Neatly pack the supply box.</a:t>
            </a:r>
          </a:p>
          <a:p>
            <a:pPr marL="609600" indent="-609600" eaLnBrk="1" hangingPunct="1">
              <a:spcBef>
                <a:spcPct val="50000"/>
              </a:spcBef>
            </a:pPr>
            <a:r>
              <a:rPr lang="en-US" sz="2400" b="1" dirty="0" smtClean="0"/>
              <a:t>Rearrange tables and chairs as you found them.</a:t>
            </a:r>
          </a:p>
        </p:txBody>
      </p:sp>
      <p:sp>
        <p:nvSpPr>
          <p:cNvPr id="137220" name="Rectangle 5"/>
          <p:cNvSpPr>
            <a:spLocks noChangeArrowheads="1"/>
          </p:cNvSpPr>
          <p:nvPr/>
        </p:nvSpPr>
        <p:spPr bwMode="auto">
          <a:xfrm>
            <a:off x="5105400" y="990601"/>
            <a:ext cx="3733800" cy="461665"/>
          </a:xfrm>
          <a:prstGeom prst="rect">
            <a:avLst/>
          </a:prstGeom>
          <a:noFill/>
          <a:ln w="9525">
            <a:noFill/>
            <a:miter lim="800000"/>
            <a:headEnd/>
            <a:tailEnd/>
          </a:ln>
        </p:spPr>
        <p:txBody>
          <a:bodyPr wrap="square">
            <a:spAutoFit/>
          </a:bodyPr>
          <a:lstStyle/>
          <a:p>
            <a:pPr>
              <a:spcBef>
                <a:spcPct val="20000"/>
              </a:spcBef>
              <a:buClr>
                <a:srgbClr val="FF0000"/>
              </a:buClr>
            </a:pPr>
            <a:r>
              <a:rPr lang="en-US" sz="2400" dirty="0" smtClean="0">
                <a:solidFill>
                  <a:srgbClr val="7030A0"/>
                </a:solidFill>
                <a:latin typeface="Book Antiqua" pitchFamily="18" charset="0"/>
              </a:rPr>
              <a:t>Closing </a:t>
            </a:r>
            <a:r>
              <a:rPr lang="en-US" sz="2400" dirty="0">
                <a:solidFill>
                  <a:srgbClr val="7030A0"/>
                </a:solidFill>
                <a:latin typeface="Book Antiqua" pitchFamily="18" charset="0"/>
              </a:rPr>
              <a:t>the Polls </a:t>
            </a:r>
            <a:r>
              <a:rPr lang="en-US" sz="2400" dirty="0" smtClean="0">
                <a:solidFill>
                  <a:srgbClr val="7030A0"/>
                </a:solidFill>
                <a:latin typeface="Book Antiqua" pitchFamily="18" charset="0"/>
              </a:rPr>
              <a:t>Tasks</a:t>
            </a:r>
            <a:endParaRPr lang="en-US" sz="2400" dirty="0">
              <a:solidFill>
                <a:srgbClr val="7030A0"/>
              </a:solidFill>
              <a:latin typeface="Book Antiqua" pitchFamily="18" charset="0"/>
            </a:endParaRPr>
          </a:p>
        </p:txBody>
      </p:sp>
      <p:sp>
        <p:nvSpPr>
          <p:cNvPr id="137221" name="Rectangle 6"/>
          <p:cNvSpPr>
            <a:spLocks noChangeArrowheads="1"/>
          </p:cNvSpPr>
          <p:nvPr/>
        </p:nvSpPr>
        <p:spPr bwMode="auto">
          <a:xfrm>
            <a:off x="1219200" y="2057400"/>
            <a:ext cx="5638800" cy="954107"/>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Follow the </a:t>
            </a:r>
            <a:r>
              <a:rPr lang="en-US" sz="2800" dirty="0" smtClean="0">
                <a:solidFill>
                  <a:srgbClr val="0000FF"/>
                </a:solidFill>
                <a:latin typeface="Book Antiqua" pitchFamily="18" charset="0"/>
              </a:rPr>
              <a:t>clerk’s </a:t>
            </a:r>
            <a:r>
              <a:rPr lang="en-US" sz="2800" dirty="0">
                <a:solidFill>
                  <a:srgbClr val="0000FF"/>
                </a:solidFill>
                <a:latin typeface="Book Antiqua" pitchFamily="18" charset="0"/>
              </a:rPr>
              <a:t>instructions, </a:t>
            </a:r>
            <a:r>
              <a:rPr lang="en-US" sz="2800" dirty="0" smtClean="0">
                <a:solidFill>
                  <a:srgbClr val="0000FF"/>
                </a:solidFill>
                <a:latin typeface="Book Antiqua" pitchFamily="18" charset="0"/>
              </a:rPr>
              <a:t>but </a:t>
            </a:r>
            <a:r>
              <a:rPr lang="en-US" sz="2800" dirty="0">
                <a:solidFill>
                  <a:srgbClr val="0000FF"/>
                </a:solidFill>
                <a:latin typeface="Book Antiqua" pitchFamily="18" charset="0"/>
              </a:rPr>
              <a:t>as a general guide:</a:t>
            </a:r>
          </a:p>
        </p:txBody>
      </p:sp>
      <p:sp>
        <p:nvSpPr>
          <p:cNvPr id="137222"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128</a:t>
            </a:fld>
            <a:endParaRPr lang="en-US" dirty="0"/>
          </a:p>
        </p:txBody>
      </p:sp>
    </p:spTree>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body" idx="1"/>
          </p:nvPr>
        </p:nvSpPr>
        <p:spPr>
          <a:xfrm>
            <a:off x="1066800" y="1905000"/>
            <a:ext cx="7696200" cy="3810000"/>
          </a:xfrm>
        </p:spPr>
        <p:txBody>
          <a:bodyPr/>
          <a:lstStyle/>
          <a:p>
            <a:pPr marL="609600" indent="-609600" eaLnBrk="1" hangingPunct="1">
              <a:lnSpc>
                <a:spcPct val="90000"/>
              </a:lnSpc>
              <a:spcBef>
                <a:spcPct val="50000"/>
              </a:spcBef>
              <a:buNone/>
            </a:pPr>
            <a:r>
              <a:rPr lang="en-US" sz="2400" dirty="0" smtClean="0">
                <a:solidFill>
                  <a:srgbClr val="0000FF"/>
                </a:solidFill>
                <a:latin typeface="Book Antiqua" pitchFamily="18" charset="0"/>
              </a:rPr>
              <a:t>Follow the clerk’s instructions, but as a general guide:</a:t>
            </a:r>
          </a:p>
          <a:p>
            <a:pPr marL="609600" indent="-609600" eaLnBrk="1" hangingPunct="1">
              <a:lnSpc>
                <a:spcPct val="90000"/>
              </a:lnSpc>
              <a:spcBef>
                <a:spcPct val="50000"/>
              </a:spcBef>
            </a:pPr>
            <a:endParaRPr lang="en-US" sz="2400" b="1" dirty="0" smtClean="0">
              <a:solidFill>
                <a:srgbClr val="FF0000"/>
              </a:solidFill>
            </a:endParaRPr>
          </a:p>
          <a:p>
            <a:pPr marL="609600" indent="-609600" eaLnBrk="1" hangingPunct="1">
              <a:lnSpc>
                <a:spcPct val="90000"/>
              </a:lnSpc>
              <a:spcBef>
                <a:spcPct val="50000"/>
              </a:spcBef>
            </a:pPr>
            <a:r>
              <a:rPr lang="en-US" sz="2400" b="1" dirty="0" smtClean="0">
                <a:solidFill>
                  <a:srgbClr val="FF0000"/>
                </a:solidFill>
              </a:rPr>
              <a:t>Leave the polling room and outside area neat, clean and in order.</a:t>
            </a:r>
          </a:p>
          <a:p>
            <a:pPr marL="609600" indent="-609600" eaLnBrk="1" hangingPunct="1">
              <a:lnSpc>
                <a:spcPct val="90000"/>
              </a:lnSpc>
              <a:spcBef>
                <a:spcPct val="50000"/>
              </a:spcBef>
            </a:pPr>
            <a:r>
              <a:rPr lang="en-US" sz="2400" b="1" dirty="0" smtClean="0"/>
              <a:t>Follow specific instructions for lights, air conditioning/heating, and door keys.</a:t>
            </a:r>
          </a:p>
          <a:p>
            <a:pPr marL="609600" indent="-609600" eaLnBrk="1" hangingPunct="1">
              <a:lnSpc>
                <a:spcPct val="90000"/>
              </a:lnSpc>
              <a:spcBef>
                <a:spcPct val="50000"/>
              </a:spcBef>
            </a:pPr>
            <a:r>
              <a:rPr lang="en-US" sz="2400" b="1" dirty="0" smtClean="0">
                <a:solidFill>
                  <a:srgbClr val="FF0000"/>
                </a:solidFill>
              </a:rPr>
              <a:t>Lock the doors when leaving.</a:t>
            </a:r>
          </a:p>
          <a:p>
            <a:pPr marL="609600" indent="-609600" eaLnBrk="1" hangingPunct="1">
              <a:lnSpc>
                <a:spcPct val="90000"/>
              </a:lnSpc>
              <a:spcBef>
                <a:spcPct val="50000"/>
              </a:spcBef>
            </a:pPr>
            <a:r>
              <a:rPr lang="en-US" sz="2400" b="1" dirty="0" smtClean="0"/>
              <a:t>Do not </a:t>
            </a:r>
            <a:r>
              <a:rPr lang="en-US" sz="2400" b="1" dirty="0" smtClean="0">
                <a:solidFill>
                  <a:srgbClr val="FF0000"/>
                </a:solidFill>
              </a:rPr>
              <a:t>leave</a:t>
            </a:r>
            <a:r>
              <a:rPr lang="en-US" sz="2400" b="1" dirty="0" smtClean="0"/>
              <a:t> </a:t>
            </a:r>
            <a:r>
              <a:rPr lang="en-US" sz="2400" b="1" dirty="0" smtClean="0">
                <a:solidFill>
                  <a:srgbClr val="FF0000"/>
                </a:solidFill>
              </a:rPr>
              <a:t>anyone</a:t>
            </a:r>
            <a:r>
              <a:rPr lang="en-US" sz="2400" b="1" dirty="0" smtClean="0"/>
              <a:t> alone at the polling place.</a:t>
            </a:r>
          </a:p>
        </p:txBody>
      </p:sp>
      <p:sp>
        <p:nvSpPr>
          <p:cNvPr id="138244" name="Text Box 5"/>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129</a:t>
            </a:fld>
            <a:endParaRPr 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962400" y="1066800"/>
            <a:ext cx="48768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p>
        </p:txBody>
      </p:sp>
      <p:sp>
        <p:nvSpPr>
          <p:cNvPr id="17412" name="Rectangle 5"/>
          <p:cNvSpPr>
            <a:spLocks noGrp="1" noChangeArrowheads="1"/>
          </p:cNvSpPr>
          <p:nvPr>
            <p:ph type="body" idx="1"/>
          </p:nvPr>
        </p:nvSpPr>
        <p:spPr>
          <a:xfrm>
            <a:off x="1066800" y="2057400"/>
            <a:ext cx="7620000" cy="4114800"/>
          </a:xfrm>
        </p:spPr>
        <p:txBody>
          <a:bodyPr/>
          <a:lstStyle/>
          <a:p>
            <a:pPr marL="609600" indent="-609600" eaLnBrk="1" hangingPunct="1">
              <a:spcBef>
                <a:spcPct val="50000"/>
              </a:spcBef>
            </a:pPr>
            <a:r>
              <a:rPr lang="en-US" sz="2400" b="1" dirty="0" smtClean="0"/>
              <a:t>Induce a voter to vote in a certain way, reveal his or her vote, or keep a record of anything occurring in the voting booth.</a:t>
            </a:r>
          </a:p>
          <a:p>
            <a:pPr marL="609600" indent="-609600" eaLnBrk="1" hangingPunct="1">
              <a:spcBef>
                <a:spcPct val="50000"/>
              </a:spcBef>
            </a:pPr>
            <a:r>
              <a:rPr lang="en-US" sz="2400" b="1" dirty="0" smtClean="0">
                <a:solidFill>
                  <a:srgbClr val="C00000"/>
                </a:solidFill>
              </a:rPr>
              <a:t>Knowingly deny a qualified voter the right to cast his or her vote.</a:t>
            </a:r>
          </a:p>
          <a:p>
            <a:pPr marL="609600" indent="-609600" eaLnBrk="1" hangingPunct="1">
              <a:spcBef>
                <a:spcPct val="50000"/>
              </a:spcBef>
            </a:pPr>
            <a:r>
              <a:rPr lang="en-US" sz="2400" b="1" dirty="0" smtClean="0"/>
              <a:t>Administer the election on different terms for different racial groups, even without the intention to discriminate.</a:t>
            </a:r>
            <a:endParaRPr lang="en-US" b="1" dirty="0" smtClean="0"/>
          </a:p>
        </p:txBody>
      </p:sp>
      <p:sp>
        <p:nvSpPr>
          <p:cNvPr id="17413"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a:t>
            </a:fld>
            <a:endParaRPr lang="en-US" dirty="0"/>
          </a:p>
        </p:txBody>
      </p:sp>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7400"/>
            <a:ext cx="7391400" cy="762000"/>
          </a:xfrm>
        </p:spPr>
        <p:txBody>
          <a:bodyPr/>
          <a:lstStyle/>
          <a:p>
            <a:r>
              <a:rPr lang="en-US" sz="3600" b="1" u="sng" dirty="0" smtClean="0">
                <a:solidFill>
                  <a:srgbClr val="0000FF"/>
                </a:solidFill>
              </a:rPr>
              <a:t>Before ballot accounting begins:</a:t>
            </a:r>
            <a:r>
              <a:rPr lang="en-US" dirty="0" smtClean="0"/>
              <a:t/>
            </a:r>
            <a:br>
              <a:rPr lang="en-US" dirty="0" smtClean="0"/>
            </a:br>
            <a:endParaRPr lang="en-US" dirty="0"/>
          </a:p>
        </p:txBody>
      </p:sp>
      <p:sp>
        <p:nvSpPr>
          <p:cNvPr id="3" name="Subtitle 2"/>
          <p:cNvSpPr>
            <a:spLocks noGrp="1"/>
          </p:cNvSpPr>
          <p:nvPr>
            <p:ph type="subTitle" idx="1"/>
          </p:nvPr>
        </p:nvSpPr>
        <p:spPr>
          <a:xfrm>
            <a:off x="1371600" y="2895600"/>
            <a:ext cx="7391400" cy="2743200"/>
          </a:xfrm>
        </p:spPr>
        <p:txBody>
          <a:bodyPr/>
          <a:lstStyle/>
          <a:p>
            <a:pPr marL="609600" indent="-609600" algn="l" eaLnBrk="1" hangingPunct="1">
              <a:spcBef>
                <a:spcPct val="50000"/>
              </a:spcBef>
            </a:pPr>
            <a:r>
              <a:rPr lang="en-US" sz="2800" b="1" dirty="0" smtClean="0"/>
              <a:t>The polls must be announced as closed.</a:t>
            </a:r>
          </a:p>
          <a:p>
            <a:pPr marL="609600" indent="-609600" algn="l" eaLnBrk="1" hangingPunct="1">
              <a:spcBef>
                <a:spcPct val="50000"/>
              </a:spcBef>
            </a:pPr>
            <a:r>
              <a:rPr lang="en-US" sz="2800" b="1" dirty="0" smtClean="0">
                <a:solidFill>
                  <a:srgbClr val="FF0000"/>
                </a:solidFill>
              </a:rPr>
              <a:t>All voters in line must have voted.</a:t>
            </a:r>
          </a:p>
          <a:p>
            <a:pPr marL="609600" indent="-609600" algn="l" eaLnBrk="1" hangingPunct="1">
              <a:spcBef>
                <a:spcPct val="50000"/>
              </a:spcBef>
            </a:pPr>
            <a:r>
              <a:rPr lang="en-US" sz="2800" b="1" dirty="0" smtClean="0"/>
              <a:t>The voting equipment must be locked against further voting.</a:t>
            </a:r>
          </a:p>
          <a:p>
            <a:r>
              <a:rPr lang="en-US" dirty="0" smtClean="0"/>
              <a:t>                                         </a:t>
            </a:r>
            <a:endParaRPr lang="en-US" sz="2000" dirty="0"/>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130</a:t>
            </a:fld>
            <a:endParaRPr lang="en-US" dirty="0"/>
          </a:p>
        </p:txBody>
      </p:sp>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1066800" y="2514600"/>
            <a:ext cx="7848600" cy="3810000"/>
          </a:xfrm>
        </p:spPr>
        <p:txBody>
          <a:bodyPr/>
          <a:lstStyle/>
          <a:p>
            <a:pPr marL="609600" indent="-609600" eaLnBrk="1" hangingPunct="1">
              <a:lnSpc>
                <a:spcPct val="90000"/>
              </a:lnSpc>
            </a:pPr>
            <a:r>
              <a:rPr lang="en-US" sz="2800" u="sng" dirty="0" smtClean="0"/>
              <a:t>After the polls close</a:t>
            </a:r>
            <a:r>
              <a:rPr lang="en-US" sz="2800" dirty="0" smtClean="0"/>
              <a:t>, the inspectors/election officials </a:t>
            </a:r>
            <a:r>
              <a:rPr lang="en-US" sz="2800" u="sng" dirty="0" smtClean="0"/>
              <a:t>shall </a:t>
            </a:r>
            <a:r>
              <a:rPr lang="en-US" sz="2800" dirty="0" smtClean="0"/>
              <a:t>allow persons near to them to see ballots are being reconciled correctly. </a:t>
            </a:r>
          </a:p>
          <a:p>
            <a:pPr marL="609600" indent="-609600" eaLnBrk="1" hangingPunct="1">
              <a:lnSpc>
                <a:spcPct val="90000"/>
              </a:lnSpc>
            </a:pPr>
            <a:endParaRPr lang="en-US" sz="2800" dirty="0"/>
          </a:p>
          <a:p>
            <a:pPr marL="609600" indent="-609600" eaLnBrk="1" hangingPunct="1">
              <a:lnSpc>
                <a:spcPct val="90000"/>
              </a:lnSpc>
            </a:pPr>
            <a:r>
              <a:rPr lang="en-US" sz="2800" dirty="0" smtClean="0"/>
              <a:t>Do not lock polling place doors. Ballot Accounting may be viewed by the public.</a:t>
            </a:r>
          </a:p>
          <a:p>
            <a:pPr marL="609600" indent="-609600" eaLnBrk="1" hangingPunct="1">
              <a:lnSpc>
                <a:spcPct val="90000"/>
              </a:lnSpc>
              <a:buNone/>
            </a:pPr>
            <a:endParaRPr lang="en-US" sz="2800" dirty="0" smtClean="0"/>
          </a:p>
          <a:p>
            <a:pPr marL="609600" indent="-609600" eaLnBrk="1" hangingPunct="1">
              <a:lnSpc>
                <a:spcPct val="90000"/>
              </a:lnSpc>
            </a:pPr>
            <a:r>
              <a:rPr lang="en-US" sz="2800" b="1" dirty="0" smtClean="0">
                <a:solidFill>
                  <a:srgbClr val="C00000"/>
                </a:solidFill>
              </a:rPr>
              <a:t>Violation= misdemeanor of first degree.</a:t>
            </a:r>
          </a:p>
          <a:p>
            <a:pPr marL="609600" indent="-609600" eaLnBrk="1" hangingPunct="1">
              <a:lnSpc>
                <a:spcPct val="90000"/>
              </a:lnSpc>
              <a:spcBef>
                <a:spcPct val="50000"/>
              </a:spcBef>
              <a:buFontTx/>
              <a:buNone/>
            </a:pPr>
            <a:endParaRPr lang="en-US" sz="2800" b="1" dirty="0" smtClean="0"/>
          </a:p>
        </p:txBody>
      </p:sp>
      <p:sp>
        <p:nvSpPr>
          <p:cNvPr id="139268" name="Rectangle 6"/>
          <p:cNvSpPr>
            <a:spLocks noChangeArrowheads="1"/>
          </p:cNvSpPr>
          <p:nvPr/>
        </p:nvSpPr>
        <p:spPr bwMode="auto">
          <a:xfrm>
            <a:off x="4648200" y="990600"/>
            <a:ext cx="4495800" cy="400110"/>
          </a:xfrm>
          <a:prstGeom prst="rect">
            <a:avLst/>
          </a:prstGeom>
          <a:noFill/>
          <a:ln w="9525">
            <a:noFill/>
            <a:miter lim="800000"/>
            <a:headEnd/>
            <a:tailEnd/>
          </a:ln>
        </p:spPr>
        <p:txBody>
          <a:bodyPr wrap="square">
            <a:spAutoFit/>
          </a:bodyPr>
          <a:lstStyle/>
          <a:p>
            <a:pPr>
              <a:spcBef>
                <a:spcPct val="20000"/>
              </a:spcBef>
              <a:buClr>
                <a:srgbClr val="FF0000"/>
              </a:buClr>
            </a:pPr>
            <a:r>
              <a:rPr lang="en-US" sz="2000" dirty="0" smtClean="0">
                <a:solidFill>
                  <a:srgbClr val="7030A0"/>
                </a:solidFill>
                <a:latin typeface="Book Antiqua" pitchFamily="18" charset="0"/>
              </a:rPr>
              <a:t>Closing </a:t>
            </a:r>
            <a:r>
              <a:rPr lang="en-US" sz="2000" dirty="0">
                <a:solidFill>
                  <a:srgbClr val="7030A0"/>
                </a:solidFill>
                <a:latin typeface="Book Antiqua" pitchFamily="18" charset="0"/>
              </a:rPr>
              <a:t>the Polls </a:t>
            </a:r>
            <a:r>
              <a:rPr lang="en-US" sz="2000" dirty="0" smtClean="0">
                <a:solidFill>
                  <a:srgbClr val="7030A0"/>
                </a:solidFill>
                <a:latin typeface="Book Antiqua" pitchFamily="18" charset="0"/>
              </a:rPr>
              <a:t>Procedures</a:t>
            </a:r>
            <a:endParaRPr lang="en-US" sz="2000" dirty="0">
              <a:solidFill>
                <a:srgbClr val="7030A0"/>
              </a:solidFill>
              <a:latin typeface="Book Antiqua" pitchFamily="18" charset="0"/>
            </a:endParaRPr>
          </a:p>
        </p:txBody>
      </p:sp>
      <p:sp>
        <p:nvSpPr>
          <p:cNvPr id="139269" name="Rectangle 7"/>
          <p:cNvSpPr>
            <a:spLocks noChangeArrowheads="1"/>
          </p:cNvSpPr>
          <p:nvPr/>
        </p:nvSpPr>
        <p:spPr bwMode="auto">
          <a:xfrm>
            <a:off x="1066800" y="1905000"/>
            <a:ext cx="78486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Ballot Accounting</a:t>
            </a:r>
          </a:p>
        </p:txBody>
      </p:sp>
      <p:sp>
        <p:nvSpPr>
          <p:cNvPr id="139270" name="Text Box 8"/>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131</a:t>
            </a:fld>
            <a:endParaRPr lang="en-US" dirty="0"/>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a:xfrm>
            <a:off x="3581400" y="990600"/>
            <a:ext cx="5181600" cy="533400"/>
          </a:xfrm>
        </p:spPr>
        <p:txBody>
          <a:bodyPr/>
          <a:lstStyle/>
          <a:p>
            <a:pPr eaLnBrk="1" hangingPunct="1"/>
            <a:r>
              <a:rPr lang="en-US" sz="2000" dirty="0" smtClean="0">
                <a:solidFill>
                  <a:srgbClr val="7030A0"/>
                </a:solidFill>
              </a:rPr>
              <a:t>Closing Polls/Ballot Accounting</a:t>
            </a:r>
          </a:p>
        </p:txBody>
      </p:sp>
      <p:sp>
        <p:nvSpPr>
          <p:cNvPr id="140292" name="Rectangle 3"/>
          <p:cNvSpPr>
            <a:spLocks noGrp="1" noChangeArrowheads="1"/>
          </p:cNvSpPr>
          <p:nvPr>
            <p:ph type="body" idx="1"/>
          </p:nvPr>
        </p:nvSpPr>
        <p:spPr>
          <a:xfrm>
            <a:off x="1066800" y="1828800"/>
            <a:ext cx="7848600" cy="4876800"/>
          </a:xfrm>
        </p:spPr>
        <p:txBody>
          <a:bodyPr/>
          <a:lstStyle/>
          <a:p>
            <a:pPr eaLnBrk="1" hangingPunct="1"/>
            <a:r>
              <a:rPr lang="en-US" sz="2800" dirty="0" smtClean="0"/>
              <a:t>After the polls have closed, the election board will verify the:</a:t>
            </a:r>
          </a:p>
          <a:p>
            <a:pPr eaLnBrk="1" hangingPunct="1"/>
            <a:r>
              <a:rPr lang="en-US" sz="2800" dirty="0" smtClean="0"/>
              <a:t> </a:t>
            </a:r>
            <a:r>
              <a:rPr lang="en-US" sz="2800" dirty="0" smtClean="0">
                <a:solidFill>
                  <a:srgbClr val="FF0000"/>
                </a:solidFill>
              </a:rPr>
              <a:t>number of voted ballots, </a:t>
            </a:r>
          </a:p>
          <a:p>
            <a:pPr eaLnBrk="1" hangingPunct="1"/>
            <a:r>
              <a:rPr lang="en-US" sz="2800" dirty="0" smtClean="0">
                <a:solidFill>
                  <a:srgbClr val="FF0000"/>
                </a:solidFill>
              </a:rPr>
              <a:t>unused ballots, </a:t>
            </a:r>
          </a:p>
          <a:p>
            <a:pPr eaLnBrk="1" hangingPunct="1"/>
            <a:r>
              <a:rPr lang="en-US" sz="2800" dirty="0" smtClean="0">
                <a:solidFill>
                  <a:srgbClr val="FF0000"/>
                </a:solidFill>
              </a:rPr>
              <a:t>provisional ballots, </a:t>
            </a:r>
          </a:p>
          <a:p>
            <a:pPr eaLnBrk="1" hangingPunct="1"/>
            <a:r>
              <a:rPr lang="en-US" sz="2800" dirty="0" smtClean="0">
                <a:solidFill>
                  <a:srgbClr val="FF0000"/>
                </a:solidFill>
              </a:rPr>
              <a:t>and spoiled ballots</a:t>
            </a:r>
            <a:r>
              <a:rPr lang="en-US" sz="2800" dirty="0" smtClean="0"/>
              <a:t> </a:t>
            </a:r>
          </a:p>
          <a:p>
            <a:pPr eaLnBrk="1" hangingPunct="1">
              <a:buNone/>
            </a:pPr>
            <a:r>
              <a:rPr lang="en-US" sz="2800" dirty="0" smtClean="0"/>
              <a:t>the number of those ballots must equal the number of ballots issued by the Supervisor of Elections.   </a:t>
            </a:r>
          </a:p>
          <a:p>
            <a:pPr eaLnBrk="1" hangingPunct="1">
              <a:buNone/>
            </a:pPr>
            <a:r>
              <a:rPr lang="en-US" sz="2800" dirty="0" smtClean="0"/>
              <a:t>								</a:t>
            </a:r>
            <a:endParaRPr lang="en-US" sz="2000" dirty="0" smtClean="0"/>
          </a:p>
          <a:p>
            <a:pPr eaLnBrk="1" hangingPunct="1">
              <a:buNone/>
            </a:pPr>
            <a:r>
              <a:rPr lang="en-US" sz="2800" dirty="0" smtClean="0"/>
              <a:t>           </a:t>
            </a:r>
            <a:endParaRPr lang="en-US" sz="2800" dirty="0" smtClean="0">
              <a:solidFill>
                <a:srgbClr val="FF0000"/>
              </a:solidFill>
            </a:endParaRPr>
          </a:p>
        </p:txBody>
      </p:sp>
      <p:sp>
        <p:nvSpPr>
          <p:cNvPr id="6" name="Slide Number Placeholder 5"/>
          <p:cNvSpPr>
            <a:spLocks noGrp="1"/>
          </p:cNvSpPr>
          <p:nvPr>
            <p:ph type="sldNum" sz="quarter" idx="12"/>
          </p:nvPr>
        </p:nvSpPr>
        <p:spPr>
          <a:xfrm>
            <a:off x="8229600" y="6245225"/>
            <a:ext cx="609600" cy="476250"/>
          </a:xfrm>
        </p:spPr>
        <p:txBody>
          <a:bodyPr/>
          <a:lstStyle/>
          <a:p>
            <a:pPr>
              <a:defRPr/>
            </a:pPr>
            <a:fld id="{AC6518D2-150A-4046-BAF2-3225C1728B07}" type="slidenum">
              <a:rPr lang="en-US" smtClean="0"/>
              <a:pPr>
                <a:defRPr/>
              </a:pPr>
              <a:t>132</a:t>
            </a:fld>
            <a:endParaRPr lang="en-US" dirty="0"/>
          </a:p>
        </p:txBody>
      </p:sp>
    </p:spTree>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a:xfrm>
            <a:off x="3352800" y="1066800"/>
            <a:ext cx="5486400" cy="457200"/>
          </a:xfrm>
        </p:spPr>
        <p:txBody>
          <a:bodyPr/>
          <a:lstStyle/>
          <a:p>
            <a:pPr eaLnBrk="1" hangingPunct="1"/>
            <a:r>
              <a:rPr lang="en-US" sz="2000" dirty="0" smtClean="0">
                <a:solidFill>
                  <a:srgbClr val="7030A0"/>
                </a:solidFill>
              </a:rPr>
              <a:t>      Closing the Polls/Ballot Accounting</a:t>
            </a:r>
          </a:p>
        </p:txBody>
      </p:sp>
      <p:sp>
        <p:nvSpPr>
          <p:cNvPr id="141316" name="Rectangle 3"/>
          <p:cNvSpPr>
            <a:spLocks noGrp="1" noChangeArrowheads="1"/>
          </p:cNvSpPr>
          <p:nvPr>
            <p:ph type="body" idx="1"/>
          </p:nvPr>
        </p:nvSpPr>
        <p:spPr>
          <a:xfrm>
            <a:off x="914400" y="2438400"/>
            <a:ext cx="7772400" cy="3840163"/>
          </a:xfrm>
        </p:spPr>
        <p:txBody>
          <a:bodyPr/>
          <a:lstStyle/>
          <a:p>
            <a:pPr eaLnBrk="1" hangingPunct="1"/>
            <a:r>
              <a:rPr lang="en-US" dirty="0" smtClean="0"/>
              <a:t>If there is a difference, the clerk shall report such difference to the election office, with the reason, if known, at the time they turn in the polling place supplies.</a:t>
            </a:r>
          </a:p>
          <a:p>
            <a:pPr eaLnBrk="1" hangingPunct="1"/>
            <a:endParaRPr lang="en-US" sz="2000" dirty="0" smtClean="0"/>
          </a:p>
          <a:p>
            <a:pPr eaLnBrk="1" hangingPunct="1">
              <a:buNone/>
            </a:pPr>
            <a:r>
              <a:rPr lang="en-US" sz="2000" dirty="0" smtClean="0"/>
              <a:t>                                                                                                    </a:t>
            </a:r>
          </a:p>
          <a:p>
            <a:pPr eaLnBrk="1" hangingPunct="1"/>
            <a:endParaRPr lang="en-US" dirty="0" smtClean="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133</a:t>
            </a:fld>
            <a:endParaRPr lang="en-US" dirty="0"/>
          </a:p>
        </p:txBody>
      </p:sp>
    </p:spTree>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a:xfrm>
            <a:off x="2819400" y="838200"/>
            <a:ext cx="5943600" cy="1752600"/>
          </a:xfrm>
        </p:spPr>
        <p:txBody>
          <a:bodyPr/>
          <a:lstStyle/>
          <a:p>
            <a:pPr eaLnBrk="1" hangingPunct="1"/>
            <a:r>
              <a:rPr lang="en-US" sz="2000" b="1" dirty="0" smtClean="0">
                <a:solidFill>
                  <a:srgbClr val="7030A0"/>
                </a:solidFill>
              </a:rPr>
              <a:t>Closing the Polls/Write-In Votes</a:t>
            </a:r>
            <a:br>
              <a:rPr lang="en-US" sz="2000" b="1" dirty="0" smtClean="0">
                <a:solidFill>
                  <a:srgbClr val="7030A0"/>
                </a:solidFill>
              </a:rPr>
            </a:br>
            <a:r>
              <a:rPr lang="en-US" sz="2000" b="1" dirty="0">
                <a:solidFill>
                  <a:srgbClr val="7030A0"/>
                </a:solidFill>
              </a:rPr>
              <a:t/>
            </a:r>
            <a:br>
              <a:rPr lang="en-US" sz="2000" b="1" dirty="0">
                <a:solidFill>
                  <a:srgbClr val="7030A0"/>
                </a:solidFill>
              </a:rPr>
            </a:br>
            <a:r>
              <a:rPr lang="en-US" sz="2000" b="1" dirty="0">
                <a:solidFill>
                  <a:srgbClr val="7030A0"/>
                </a:solidFill>
              </a:rPr>
              <a:t/>
            </a:r>
            <a:br>
              <a:rPr lang="en-US" sz="2000" b="1" dirty="0">
                <a:solidFill>
                  <a:srgbClr val="7030A0"/>
                </a:solidFill>
              </a:rPr>
            </a:br>
            <a:r>
              <a:rPr lang="en-US" sz="2800" b="1" dirty="0" smtClean="0">
                <a:solidFill>
                  <a:srgbClr val="7030A0"/>
                </a:solidFill>
              </a:rPr>
              <a:t>November General Election</a:t>
            </a:r>
          </a:p>
        </p:txBody>
      </p:sp>
      <p:sp>
        <p:nvSpPr>
          <p:cNvPr id="142340" name="Rectangle 3"/>
          <p:cNvSpPr>
            <a:spLocks noGrp="1" noChangeArrowheads="1"/>
          </p:cNvSpPr>
          <p:nvPr>
            <p:ph type="body" idx="1"/>
          </p:nvPr>
        </p:nvSpPr>
        <p:spPr>
          <a:xfrm>
            <a:off x="990600" y="2743200"/>
            <a:ext cx="7924800" cy="3230563"/>
          </a:xfrm>
        </p:spPr>
        <p:txBody>
          <a:bodyPr/>
          <a:lstStyle/>
          <a:p>
            <a:pPr eaLnBrk="1" hangingPunct="1"/>
            <a:r>
              <a:rPr lang="en-US" dirty="0" smtClean="0"/>
              <a:t>Ballots that have write in votes will automatically be sorted to the Write-In compartment of the ballot box.                                                                         </a:t>
            </a:r>
          </a:p>
          <a:p>
            <a:pPr lvl="8"/>
            <a:endParaRPr lang="en-US" dirty="0" smtClean="0"/>
          </a:p>
          <a:p>
            <a:pPr eaLnBrk="1" hangingPunct="1">
              <a:buNone/>
            </a:pPr>
            <a:endParaRPr lang="en-US" sz="2000" dirty="0" smtClean="0"/>
          </a:p>
          <a:p>
            <a:pPr eaLnBrk="1" hangingPunct="1">
              <a:buNone/>
            </a:pPr>
            <a:endParaRPr lang="en-US" sz="2000" dirty="0" smtClean="0"/>
          </a:p>
          <a:p>
            <a:pPr eaLnBrk="1" hangingPunct="1">
              <a:buNone/>
            </a:pPr>
            <a:r>
              <a:rPr lang="en-US" sz="2000" dirty="0" smtClean="0"/>
              <a: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134</a:t>
            </a:fld>
            <a:endParaRPr lang="en-US" dirty="0"/>
          </a:p>
        </p:txBody>
      </p:sp>
    </p:spTree>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a:xfrm>
            <a:off x="2590800" y="1066800"/>
            <a:ext cx="6248400" cy="1524000"/>
          </a:xfrm>
        </p:spPr>
        <p:txBody>
          <a:bodyPr/>
          <a:lstStyle/>
          <a:p>
            <a:pPr eaLnBrk="1" hangingPunct="1"/>
            <a:r>
              <a:rPr lang="en-US" sz="2000" b="1" dirty="0" smtClean="0">
                <a:solidFill>
                  <a:srgbClr val="7030A0"/>
                </a:solidFill>
              </a:rPr>
              <a:t>       Closing the polls/Write-In Votes</a:t>
            </a:r>
            <a:br>
              <a:rPr lang="en-US" sz="2000" b="1" dirty="0" smtClean="0">
                <a:solidFill>
                  <a:srgbClr val="7030A0"/>
                </a:solidFill>
              </a:rPr>
            </a:br>
            <a:r>
              <a:rPr lang="en-US" sz="2000" b="1" dirty="0" smtClean="0">
                <a:solidFill>
                  <a:srgbClr val="7030A0"/>
                </a:solidFill>
              </a:rPr>
              <a:t/>
            </a:r>
            <a:br>
              <a:rPr lang="en-US" sz="2000" b="1" dirty="0" smtClean="0">
                <a:solidFill>
                  <a:srgbClr val="7030A0"/>
                </a:solidFill>
              </a:rPr>
            </a:br>
            <a:r>
              <a:rPr lang="en-US" sz="2800" b="1" dirty="0" smtClean="0">
                <a:solidFill>
                  <a:srgbClr val="7030A0"/>
                </a:solidFill>
              </a:rPr>
              <a:t>November General Elections</a:t>
            </a:r>
            <a:endParaRPr lang="en-US" sz="2800" dirty="0" smtClean="0">
              <a:solidFill>
                <a:srgbClr val="7030A0"/>
              </a:solidFill>
            </a:endParaRPr>
          </a:p>
        </p:txBody>
      </p:sp>
      <p:sp>
        <p:nvSpPr>
          <p:cNvPr id="143364" name="Rectangle 3"/>
          <p:cNvSpPr>
            <a:spLocks noGrp="1" noChangeArrowheads="1"/>
          </p:cNvSpPr>
          <p:nvPr>
            <p:ph type="body" idx="1"/>
          </p:nvPr>
        </p:nvSpPr>
        <p:spPr>
          <a:xfrm>
            <a:off x="1066800" y="2667000"/>
            <a:ext cx="7696200" cy="3581400"/>
          </a:xfrm>
        </p:spPr>
        <p:txBody>
          <a:bodyPr/>
          <a:lstStyle/>
          <a:p>
            <a:pPr eaLnBrk="1" hangingPunct="1">
              <a:lnSpc>
                <a:spcPct val="90000"/>
              </a:lnSpc>
            </a:pPr>
            <a:r>
              <a:rPr lang="en-US" dirty="0" smtClean="0"/>
              <a:t>At the close of polls, remove the ballots from the </a:t>
            </a:r>
            <a:r>
              <a:rPr lang="en-US" dirty="0" smtClean="0">
                <a:solidFill>
                  <a:schemeClr val="hlink"/>
                </a:solidFill>
              </a:rPr>
              <a:t>write-in compartment</a:t>
            </a:r>
            <a:r>
              <a:rPr lang="en-US" dirty="0" smtClean="0"/>
              <a:t>, and place them in the envelope provided for write in ballots. </a:t>
            </a:r>
          </a:p>
          <a:p>
            <a:pPr eaLnBrk="1" hangingPunct="1">
              <a:lnSpc>
                <a:spcPct val="90000"/>
              </a:lnSpc>
            </a:pPr>
            <a:endParaRPr lang="en-US" dirty="0" smtClean="0"/>
          </a:p>
          <a:p>
            <a:pPr eaLnBrk="1" hangingPunct="1">
              <a:lnSpc>
                <a:spcPct val="90000"/>
              </a:lnSpc>
            </a:pPr>
            <a:r>
              <a:rPr lang="en-US" dirty="0" smtClean="0"/>
              <a:t>Complete “Write-In-Tally” Form.</a:t>
            </a:r>
          </a:p>
          <a:p>
            <a:pPr eaLnBrk="1" hangingPunct="1">
              <a:lnSpc>
                <a:spcPct val="90000"/>
              </a:lnSpc>
              <a:buNone/>
            </a:pPr>
            <a:r>
              <a:rPr lang="en-US" dirty="0" smtClean="0"/>
              <a:t> </a:t>
            </a:r>
            <a:r>
              <a:rPr lang="en-US" sz="2000" dirty="0" smtClean="0"/>
              <a:t>                                                                                                </a:t>
            </a: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135</a:t>
            </a:fld>
            <a:endParaRPr lang="en-US" dirty="0"/>
          </a:p>
        </p:txBody>
      </p:sp>
    </p:spTree>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body" idx="1"/>
          </p:nvPr>
        </p:nvSpPr>
        <p:spPr>
          <a:xfrm>
            <a:off x="1066800" y="1905000"/>
            <a:ext cx="7848600" cy="4191000"/>
          </a:xfrm>
        </p:spPr>
        <p:txBody>
          <a:bodyPr/>
          <a:lstStyle/>
          <a:p>
            <a:pPr marL="609600" indent="-609600" eaLnBrk="1" hangingPunct="1">
              <a:spcBef>
                <a:spcPct val="50000"/>
              </a:spcBef>
              <a:buNone/>
            </a:pPr>
            <a:r>
              <a:rPr lang="en-US" sz="2400" b="1" dirty="0" smtClean="0"/>
              <a:t>                              </a:t>
            </a:r>
            <a:r>
              <a:rPr lang="en-US" sz="4000" b="1" dirty="0" smtClean="0">
                <a:solidFill>
                  <a:srgbClr val="0000FF"/>
                </a:solidFill>
              </a:rPr>
              <a:t>You Must Not: </a:t>
            </a:r>
          </a:p>
          <a:p>
            <a:pPr marL="609600" indent="-609600" eaLnBrk="1" hangingPunct="1">
              <a:spcBef>
                <a:spcPct val="50000"/>
              </a:spcBef>
            </a:pPr>
            <a:r>
              <a:rPr lang="en-US" sz="2400" b="1" dirty="0" smtClean="0"/>
              <a:t>Allow anyone to pressure you for results.</a:t>
            </a:r>
          </a:p>
          <a:p>
            <a:pPr marL="609600" indent="-609600" eaLnBrk="1" hangingPunct="1">
              <a:spcBef>
                <a:spcPct val="50000"/>
              </a:spcBef>
            </a:pPr>
            <a:r>
              <a:rPr lang="en-US" sz="2400" b="1" dirty="0" smtClean="0">
                <a:solidFill>
                  <a:srgbClr val="FF0000"/>
                </a:solidFill>
              </a:rPr>
              <a:t>Allow anyone to interfere with the closing of the polls in any manner.</a:t>
            </a:r>
          </a:p>
          <a:p>
            <a:pPr marL="609600" indent="-609600" eaLnBrk="1" hangingPunct="1">
              <a:spcBef>
                <a:spcPct val="50000"/>
              </a:spcBef>
            </a:pPr>
            <a:r>
              <a:rPr lang="en-US" sz="2400" b="1" dirty="0" smtClean="0"/>
              <a:t>Allow anyone to interfere with the counting of the ballots.</a:t>
            </a:r>
          </a:p>
          <a:p>
            <a:pPr marL="609600" indent="-609600" eaLnBrk="1" hangingPunct="1">
              <a:spcBef>
                <a:spcPct val="50000"/>
              </a:spcBef>
            </a:pPr>
            <a:r>
              <a:rPr lang="en-US" sz="2400" b="1" dirty="0" smtClean="0">
                <a:solidFill>
                  <a:srgbClr val="FF0000"/>
                </a:solidFill>
              </a:rPr>
              <a:t>Allow anyone who is not part of the  Election Board to touch any ballot or voting device.</a:t>
            </a:r>
          </a:p>
        </p:txBody>
      </p:sp>
      <p:sp>
        <p:nvSpPr>
          <p:cNvPr id="144388" name="Text Box 6"/>
          <p:cNvSpPr txBox="1">
            <a:spLocks noChangeArrowheads="1"/>
          </p:cNvSpPr>
          <p:nvPr/>
        </p:nvSpPr>
        <p:spPr bwMode="auto">
          <a:xfrm>
            <a:off x="4572000" y="990600"/>
            <a:ext cx="3810000" cy="1569660"/>
          </a:xfrm>
          <a:prstGeom prst="rect">
            <a:avLst/>
          </a:prstGeom>
          <a:noFill/>
          <a:ln w="9525">
            <a:noFill/>
            <a:miter lim="800000"/>
            <a:headEnd/>
            <a:tailEnd/>
          </a:ln>
        </p:spPr>
        <p:txBody>
          <a:bodyPr wrap="square">
            <a:spAutoFit/>
          </a:bodyPr>
          <a:lstStyle/>
          <a:p>
            <a:r>
              <a:rPr lang="en-US" dirty="0" smtClean="0">
                <a:solidFill>
                  <a:srgbClr val="7030A0"/>
                </a:solidFill>
              </a:rPr>
              <a:t>Closing the Polls/ You Must Not:</a:t>
            </a:r>
            <a:endParaRPr lang="en-US" sz="2400" dirty="0" smtClean="0">
              <a:solidFill>
                <a:srgbClr val="7030A0"/>
              </a:solidFill>
            </a:endParaRPr>
          </a:p>
          <a:p>
            <a:endParaRPr lang="en-US" sz="2400" dirty="0" smtClean="0">
              <a:solidFill>
                <a:srgbClr val="002060"/>
              </a:solidFill>
            </a:endParaRPr>
          </a:p>
          <a:p>
            <a:r>
              <a:rPr lang="en-US" sz="2400" dirty="0" smtClean="0">
                <a:solidFill>
                  <a:srgbClr val="002060"/>
                </a:solidFill>
              </a:rPr>
              <a:t> </a:t>
            </a:r>
            <a:endParaRPr lang="en-US" sz="2400" dirty="0" smtClean="0"/>
          </a:p>
          <a:p>
            <a:endParaRPr lang="en-US" sz="2400" dirty="0"/>
          </a:p>
        </p:txBody>
      </p:sp>
      <p:sp>
        <p:nvSpPr>
          <p:cNvPr id="144389"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136</a:t>
            </a:fld>
            <a:endParaRPr lang="en-US" dirty="0"/>
          </a:p>
        </p:txBody>
      </p:sp>
    </p:spTree>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3000"/>
            <a:ext cx="5943600" cy="685800"/>
          </a:xfrm>
        </p:spPr>
        <p:txBody>
          <a:bodyPr/>
          <a:lstStyle/>
          <a:p>
            <a:r>
              <a:rPr lang="en-US" sz="3600" b="1" dirty="0" smtClean="0">
                <a:solidFill>
                  <a:srgbClr val="0000FF"/>
                </a:solidFill>
              </a:rPr>
              <a:t>Damaged Supplies</a:t>
            </a:r>
            <a:endParaRPr lang="en-US" sz="3600" b="1" dirty="0">
              <a:solidFill>
                <a:srgbClr val="0000FF"/>
              </a:solidFill>
            </a:endParaRPr>
          </a:p>
        </p:txBody>
      </p:sp>
      <p:sp>
        <p:nvSpPr>
          <p:cNvPr id="3" name="Content Placeholder 2"/>
          <p:cNvSpPr>
            <a:spLocks noGrp="1"/>
          </p:cNvSpPr>
          <p:nvPr>
            <p:ph idx="1"/>
          </p:nvPr>
        </p:nvSpPr>
        <p:spPr>
          <a:xfrm>
            <a:off x="1219200" y="2286000"/>
            <a:ext cx="7467600" cy="3840163"/>
          </a:xfrm>
        </p:spPr>
        <p:txBody>
          <a:bodyPr/>
          <a:lstStyle/>
          <a:p>
            <a:r>
              <a:rPr lang="en-US" dirty="0" smtClean="0"/>
              <a:t>During the day please toss out pens that don’t work, light bulbs that have burned out, and any other used up, burned out, broken down equipment.</a:t>
            </a:r>
          </a:p>
          <a:p>
            <a:endParaRPr lang="en-US" dirty="0" smtClean="0"/>
          </a:p>
          <a:p>
            <a:r>
              <a:rPr lang="en-US" dirty="0" smtClean="0"/>
              <a:t>Tag booths that are not usable.</a:t>
            </a:r>
          </a:p>
          <a:p>
            <a:pPr>
              <a:buNone/>
            </a:pPr>
            <a:endParaRPr lang="en-US" dirty="0" smtClean="0"/>
          </a:p>
          <a:p>
            <a:pPr>
              <a:buNone/>
            </a:pPr>
            <a:r>
              <a:rPr lang="en-US" sz="2000" dirty="0" smtClean="0"/>
              <a:t>                                                                                                </a:t>
            </a:r>
            <a:endParaRPr lang="en-US" sz="2000"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137</a:t>
            </a:fld>
            <a:endParaRPr lang="en-US" dirty="0"/>
          </a:p>
        </p:txBody>
      </p:sp>
    </p:spTree>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5"/>
          <p:cNvSpPr>
            <a:spLocks noChangeArrowheads="1"/>
          </p:cNvSpPr>
          <p:nvPr/>
        </p:nvSpPr>
        <p:spPr bwMode="auto">
          <a:xfrm>
            <a:off x="2362200" y="1828800"/>
            <a:ext cx="6553200" cy="64633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rgbClr val="0000FF"/>
                </a:solidFill>
                <a:latin typeface="Book Antiqua" pitchFamily="18" charset="0"/>
              </a:rPr>
              <a:t>Delivery to Elections Office </a:t>
            </a:r>
          </a:p>
        </p:txBody>
      </p:sp>
      <p:sp>
        <p:nvSpPr>
          <p:cNvPr id="146436" name="Rectangle 6"/>
          <p:cNvSpPr>
            <a:spLocks noChangeArrowheads="1"/>
          </p:cNvSpPr>
          <p:nvPr/>
        </p:nvSpPr>
        <p:spPr bwMode="auto">
          <a:xfrm>
            <a:off x="1066800" y="3048000"/>
            <a:ext cx="7848600" cy="519113"/>
          </a:xfrm>
          <a:prstGeom prst="rect">
            <a:avLst/>
          </a:prstGeom>
          <a:noFill/>
          <a:ln w="9525">
            <a:noFill/>
            <a:miter lim="800000"/>
            <a:headEnd/>
            <a:tailEnd/>
          </a:ln>
        </p:spPr>
        <p:txBody>
          <a:bodyPr>
            <a:spAutoFit/>
          </a:bodyPr>
          <a:lstStyle/>
          <a:p>
            <a:pPr marL="514350" indent="-514350">
              <a:spcBef>
                <a:spcPct val="50000"/>
              </a:spcBef>
              <a:buFont typeface="+mj-lt"/>
              <a:buAutoNum type="arabicPeriod"/>
            </a:pPr>
            <a:r>
              <a:rPr lang="en-US" sz="2800" dirty="0" smtClean="0">
                <a:solidFill>
                  <a:schemeClr val="accent2"/>
                </a:solidFill>
                <a:latin typeface="Book Antiqua" pitchFamily="18" charset="0"/>
              </a:rPr>
              <a:t>Chain </a:t>
            </a:r>
            <a:r>
              <a:rPr lang="en-US" sz="2800" dirty="0">
                <a:solidFill>
                  <a:schemeClr val="accent2"/>
                </a:solidFill>
                <a:latin typeface="Book Antiqua" pitchFamily="18" charset="0"/>
              </a:rPr>
              <a:t>of Custody Issues</a:t>
            </a:r>
          </a:p>
        </p:txBody>
      </p:sp>
      <p:sp>
        <p:nvSpPr>
          <p:cNvPr id="146437" name="Text Box 8"/>
          <p:cNvSpPr txBox="1">
            <a:spLocks noChangeArrowheads="1"/>
          </p:cNvSpPr>
          <p:nvPr/>
        </p:nvSpPr>
        <p:spPr bwMode="auto">
          <a:xfrm>
            <a:off x="1066800" y="3733800"/>
            <a:ext cx="7848600" cy="1569660"/>
          </a:xfrm>
          <a:prstGeom prst="rect">
            <a:avLst/>
          </a:prstGeom>
          <a:noFill/>
          <a:ln w="9525">
            <a:noFill/>
            <a:miter lim="800000"/>
            <a:headEnd/>
            <a:tailEnd/>
          </a:ln>
        </p:spPr>
        <p:txBody>
          <a:bodyPr>
            <a:spAutoFit/>
          </a:bodyPr>
          <a:lstStyle/>
          <a:p>
            <a:pPr>
              <a:buFont typeface="Arial" pitchFamily="34" charset="0"/>
              <a:buChar char="•"/>
            </a:pPr>
            <a:r>
              <a:rPr lang="en-US" sz="2400" dirty="0" smtClean="0"/>
              <a:t>     Two </a:t>
            </a:r>
            <a:r>
              <a:rPr lang="en-US" sz="2400" dirty="0"/>
              <a:t>or more poll workers will travel directly to the Elections Office</a:t>
            </a:r>
            <a:r>
              <a:rPr lang="en-US" sz="2400" dirty="0" smtClean="0"/>
              <a:t>.</a:t>
            </a:r>
          </a:p>
          <a:p>
            <a:endParaRPr lang="en-US" sz="2400" dirty="0"/>
          </a:p>
          <a:p>
            <a:pPr>
              <a:buFont typeface="Arial" pitchFamily="34" charset="0"/>
              <a:buChar char="•"/>
            </a:pPr>
            <a:r>
              <a:rPr lang="en-US" sz="2400" dirty="0" smtClean="0"/>
              <a:t>     Turn </a:t>
            </a:r>
            <a:r>
              <a:rPr lang="en-US" sz="2400" dirty="0"/>
              <a:t>in the </a:t>
            </a:r>
            <a:r>
              <a:rPr lang="en-US" sz="2400" dirty="0" smtClean="0"/>
              <a:t>materials</a:t>
            </a:r>
            <a:endParaRPr lang="en-US" sz="2400" dirty="0"/>
          </a:p>
        </p:txBody>
      </p:sp>
      <p:sp>
        <p:nvSpPr>
          <p:cNvPr id="146438" name="Text Box 10"/>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138</a:t>
            </a:fld>
            <a:endParaRPr lang="en-US" dirty="0"/>
          </a:p>
        </p:txBody>
      </p:sp>
    </p:spTree>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9:</a:t>
            </a:r>
          </a:p>
        </p:txBody>
      </p:sp>
      <p:sp>
        <p:nvSpPr>
          <p:cNvPr id="15053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CONFLICT RESOLUTION</a:t>
            </a:r>
          </a:p>
        </p:txBody>
      </p:sp>
      <p:sp>
        <p:nvSpPr>
          <p:cNvPr id="15053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139</a:t>
            </a:fld>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971800" y="1524000"/>
            <a:ext cx="5105400" cy="990600"/>
          </a:xfrm>
        </p:spPr>
        <p:txBody>
          <a:bodyPr/>
          <a:lstStyle/>
          <a:p>
            <a:pPr algn="l" eaLnBrk="1" hangingPunct="1"/>
            <a:r>
              <a:rPr lang="en-US" sz="3200" b="1" dirty="0" smtClean="0">
                <a:solidFill>
                  <a:srgbClr val="7030A0"/>
                </a:solidFill>
                <a:latin typeface="Book Antiqua" pitchFamily="18" charset="0"/>
              </a:rPr>
              <a:t>In addition, you must not</a:t>
            </a:r>
            <a:r>
              <a:rPr lang="en-US" sz="3200" dirty="0" smtClean="0">
                <a:solidFill>
                  <a:srgbClr val="7030A0"/>
                </a:solidFill>
                <a:latin typeface="Book Antiqua" pitchFamily="18" charset="0"/>
              </a:rPr>
              <a:t>:</a:t>
            </a:r>
          </a:p>
        </p:txBody>
      </p:sp>
      <p:sp>
        <p:nvSpPr>
          <p:cNvPr id="18436" name="Rectangle 3"/>
          <p:cNvSpPr>
            <a:spLocks noGrp="1" noChangeArrowheads="1"/>
          </p:cNvSpPr>
          <p:nvPr>
            <p:ph type="body" idx="1"/>
          </p:nvPr>
        </p:nvSpPr>
        <p:spPr>
          <a:xfrm>
            <a:off x="1066800" y="2590800"/>
            <a:ext cx="7772400" cy="3352800"/>
          </a:xfrm>
        </p:spPr>
        <p:txBody>
          <a:bodyPr/>
          <a:lstStyle/>
          <a:p>
            <a:pPr marL="609600" indent="-609600" eaLnBrk="1" hangingPunct="1">
              <a:spcBef>
                <a:spcPct val="50000"/>
              </a:spcBef>
            </a:pPr>
            <a:r>
              <a:rPr lang="en-US" sz="2400" b="1" dirty="0" smtClean="0"/>
              <a:t>Discuss candidates or issues during your work time at the polls.</a:t>
            </a:r>
          </a:p>
          <a:p>
            <a:pPr marL="609600" indent="-609600" eaLnBrk="1" hangingPunct="1">
              <a:spcBef>
                <a:spcPct val="50000"/>
              </a:spcBef>
            </a:pPr>
            <a:r>
              <a:rPr lang="en-US" sz="2400" b="1" dirty="0" smtClean="0">
                <a:solidFill>
                  <a:srgbClr val="C00000"/>
                </a:solidFill>
              </a:rPr>
              <a:t>Jeopardize the privacy of voters or their choices on Election Day or early voting days</a:t>
            </a:r>
            <a:r>
              <a:rPr lang="en-US" sz="2400" b="1" dirty="0" smtClean="0">
                <a:solidFill>
                  <a:srgbClr val="FF0000"/>
                </a:solidFill>
              </a:rPr>
              <a:t>.</a:t>
            </a:r>
          </a:p>
        </p:txBody>
      </p:sp>
      <p:sp>
        <p:nvSpPr>
          <p:cNvPr id="18437" name="Text Box 7"/>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14</a:t>
            </a:fld>
            <a:endParaRPr lang="en-US" dirty="0"/>
          </a:p>
        </p:txBody>
      </p:sp>
    </p:spTree>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 to allow poll workers to be prepared to resolve conflicts that may arise on Election Day or early voting days.</a:t>
            </a:r>
          </a:p>
        </p:txBody>
      </p:sp>
      <p:sp>
        <p:nvSpPr>
          <p:cNvPr id="151556" name="Rectangle 3"/>
          <p:cNvSpPr>
            <a:spLocks noChangeArrowheads="1"/>
          </p:cNvSpPr>
          <p:nvPr/>
        </p:nvSpPr>
        <p:spPr bwMode="auto">
          <a:xfrm>
            <a:off x="2438400" y="1447800"/>
            <a:ext cx="6324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51557" name="Text Box 4"/>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140</a:t>
            </a:fld>
            <a:endParaRPr lang="en-US" dirty="0"/>
          </a:p>
        </p:txBody>
      </p:sp>
    </p:spTree>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1066800" y="3048000"/>
            <a:ext cx="7696200" cy="1447800"/>
          </a:xfrm>
        </p:spPr>
        <p:txBody>
          <a:bodyPr/>
          <a:lstStyle/>
          <a:p>
            <a:pPr marL="625475" indent="-625475" eaLnBrk="1" hangingPunct="1">
              <a:spcBef>
                <a:spcPct val="50000"/>
              </a:spcBef>
              <a:buFontTx/>
              <a:buAutoNum type="arabicPeriod"/>
              <a:tabLst>
                <a:tab pos="625475" algn="l"/>
              </a:tabLst>
            </a:pPr>
            <a:r>
              <a:rPr lang="en-US" sz="2800" b="1" dirty="0" smtClean="0">
                <a:solidFill>
                  <a:schemeClr val="accent2"/>
                </a:solidFill>
                <a:latin typeface="Book Antiqua" pitchFamily="18" charset="0"/>
              </a:rPr>
              <a:t>Consciously Choose Positive Thoughts.</a:t>
            </a:r>
          </a:p>
          <a:p>
            <a:pPr marL="625475" indent="-625475" eaLnBrk="1" hangingPunct="1">
              <a:spcBef>
                <a:spcPct val="50000"/>
              </a:spcBef>
              <a:buFontTx/>
              <a:buNone/>
              <a:tabLst>
                <a:tab pos="625475" algn="l"/>
              </a:tabLst>
            </a:pPr>
            <a:r>
              <a:rPr lang="en-US" sz="2800" b="1" dirty="0" smtClean="0">
                <a:solidFill>
                  <a:schemeClr val="accent2"/>
                </a:solidFill>
                <a:latin typeface="Book Antiqua" pitchFamily="18" charset="0"/>
              </a:rPr>
              <a:t>2.  	Say the Right Words.</a:t>
            </a:r>
            <a:endParaRPr lang="en-US" sz="2800" dirty="0" smtClean="0">
              <a:solidFill>
                <a:schemeClr val="accent2"/>
              </a:solidFill>
              <a:latin typeface="Book Antiqua" pitchFamily="18" charset="0"/>
            </a:endParaRPr>
          </a:p>
        </p:txBody>
      </p:sp>
      <p:sp>
        <p:nvSpPr>
          <p:cNvPr id="152580" name="Rectangle 5"/>
          <p:cNvSpPr>
            <a:spLocks noChangeArrowheads="1"/>
          </p:cNvSpPr>
          <p:nvPr/>
        </p:nvSpPr>
        <p:spPr bwMode="auto">
          <a:xfrm>
            <a:off x="2514600" y="1524000"/>
            <a:ext cx="6324600" cy="1200329"/>
          </a:xfrm>
          <a:prstGeom prst="rect">
            <a:avLst/>
          </a:prstGeom>
          <a:noFill/>
          <a:ln w="9525">
            <a:noFill/>
            <a:miter lim="800000"/>
            <a:headEnd/>
            <a:tailEnd/>
          </a:ln>
        </p:spPr>
        <p:txBody>
          <a:bodyPr wrap="square">
            <a:spAutoFit/>
          </a:bodyPr>
          <a:lstStyle/>
          <a:p>
            <a:pPr marL="342900" indent="-342900" algn="ctr">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The </a:t>
            </a:r>
            <a:r>
              <a:rPr lang="en-US" sz="3600" dirty="0" smtClean="0">
                <a:solidFill>
                  <a:schemeClr val="accent2"/>
                </a:solidFill>
                <a:latin typeface="Book Antiqua" pitchFamily="18" charset="0"/>
              </a:rPr>
              <a:t>Principles </a:t>
            </a:r>
            <a:r>
              <a:rPr lang="en-US" sz="3600" dirty="0">
                <a:solidFill>
                  <a:schemeClr val="accent2"/>
                </a:solidFill>
                <a:latin typeface="Book Antiqua" pitchFamily="18" charset="0"/>
              </a:rPr>
              <a:t>of Conflict Management</a:t>
            </a:r>
          </a:p>
        </p:txBody>
      </p:sp>
      <p:sp>
        <p:nvSpPr>
          <p:cNvPr id="152581"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152582" name="Rectangle 8"/>
          <p:cNvSpPr>
            <a:spLocks noChangeArrowheads="1"/>
          </p:cNvSpPr>
          <p:nvPr/>
        </p:nvSpPr>
        <p:spPr bwMode="auto">
          <a:xfrm>
            <a:off x="1143000" y="3886200"/>
            <a:ext cx="7696200" cy="1219200"/>
          </a:xfrm>
          <a:prstGeom prst="rect">
            <a:avLst/>
          </a:prstGeom>
          <a:noFill/>
          <a:ln w="9525">
            <a:noFill/>
            <a:miter lim="800000"/>
            <a:headEnd/>
            <a:tailEnd/>
          </a:ln>
        </p:spPr>
        <p:txBody>
          <a:bodyPr/>
          <a:lstStyle/>
          <a:p>
            <a:pPr marL="609600" indent="-609600" algn="just">
              <a:spcBef>
                <a:spcPct val="20000"/>
              </a:spcBef>
            </a:pPr>
            <a:endParaRPr lang="en-US" sz="2800" b="0" dirty="0">
              <a:solidFill>
                <a:schemeClr val="accent2"/>
              </a:solidFill>
              <a:latin typeface="Book Antiqua" pitchFamily="18" charset="0"/>
            </a:endParaRP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141</a:t>
            </a:fld>
            <a:endParaRPr lang="en-US" dirty="0"/>
          </a:p>
        </p:txBody>
      </p:sp>
    </p:spTree>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body" idx="1"/>
          </p:nvPr>
        </p:nvSpPr>
        <p:spPr>
          <a:xfrm>
            <a:off x="1066800" y="1905000"/>
            <a:ext cx="7696200" cy="685800"/>
          </a:xfrm>
        </p:spPr>
        <p:txBody>
          <a:bodyPr/>
          <a:lstStyle/>
          <a:p>
            <a:pPr marL="609600" indent="-609600" algn="just" eaLnBrk="1" hangingPunct="1">
              <a:buFontTx/>
              <a:buNone/>
            </a:pPr>
            <a:r>
              <a:rPr lang="en-US" sz="2400" b="1" dirty="0" smtClean="0"/>
              <a:t>Use positive phrases such as:</a:t>
            </a:r>
            <a:endParaRPr lang="en-US" sz="2400" dirty="0" smtClean="0"/>
          </a:p>
        </p:txBody>
      </p:sp>
      <p:sp>
        <p:nvSpPr>
          <p:cNvPr id="588805" name="PubOvalCallout"/>
          <p:cNvSpPr>
            <a:spLocks noEditPoints="1" noChangeArrowheads="1"/>
          </p:cNvSpPr>
          <p:nvPr/>
        </p:nvSpPr>
        <p:spPr bwMode="auto">
          <a:xfrm>
            <a:off x="1295400" y="3276600"/>
            <a:ext cx="2667000" cy="22098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So what you’re saying is…</a:t>
            </a:r>
          </a:p>
        </p:txBody>
      </p:sp>
      <p:sp>
        <p:nvSpPr>
          <p:cNvPr id="588807" name="PubOvalCallout"/>
          <p:cNvSpPr>
            <a:spLocks noEditPoints="1" noChangeArrowheads="1"/>
          </p:cNvSpPr>
          <p:nvPr/>
        </p:nvSpPr>
        <p:spPr bwMode="auto">
          <a:xfrm>
            <a:off x="4419600" y="2819400"/>
            <a:ext cx="2514600" cy="19050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I understand.</a:t>
            </a:r>
          </a:p>
        </p:txBody>
      </p:sp>
      <p:sp>
        <p:nvSpPr>
          <p:cNvPr id="588808" name="PubOvalCallout"/>
          <p:cNvSpPr>
            <a:spLocks noEditPoints="1" noChangeArrowheads="1"/>
          </p:cNvSpPr>
          <p:nvPr/>
        </p:nvSpPr>
        <p:spPr bwMode="auto">
          <a:xfrm>
            <a:off x="6324600" y="4191000"/>
            <a:ext cx="2514600" cy="19812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Let’s fix this for you.</a:t>
            </a:r>
          </a:p>
        </p:txBody>
      </p:sp>
      <p:sp>
        <p:nvSpPr>
          <p:cNvPr id="588809" name="PubOvalCallout"/>
          <p:cNvSpPr>
            <a:spLocks noEditPoints="1" noChangeArrowheads="1"/>
          </p:cNvSpPr>
          <p:nvPr/>
        </p:nvSpPr>
        <p:spPr bwMode="auto">
          <a:xfrm>
            <a:off x="3505200" y="4724400"/>
            <a:ext cx="2209800" cy="16002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Thank you.</a:t>
            </a:r>
          </a:p>
        </p:txBody>
      </p:sp>
      <p:sp>
        <p:nvSpPr>
          <p:cNvPr id="153608" name="Text Box 10"/>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142</a:t>
            </a:fld>
            <a:endParaRPr lang="en-US" dirty="0"/>
          </a:p>
        </p:txBody>
      </p:sp>
    </p:spTree>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body" idx="1"/>
          </p:nvPr>
        </p:nvSpPr>
        <p:spPr>
          <a:xfrm>
            <a:off x="1066800" y="2667000"/>
            <a:ext cx="7696200" cy="2590800"/>
          </a:xfrm>
        </p:spPr>
        <p:txBody>
          <a:bodyPr/>
          <a:lstStyle/>
          <a:p>
            <a:pPr marL="609600" indent="-609600" algn="just" eaLnBrk="1" hangingPunct="1">
              <a:buFontTx/>
              <a:buAutoNum type="arabicPeriod" startAt="3"/>
            </a:pPr>
            <a:r>
              <a:rPr lang="en-US" sz="2800" b="1" dirty="0" smtClean="0">
                <a:solidFill>
                  <a:schemeClr val="accent2"/>
                </a:solidFill>
                <a:latin typeface="Book Antiqua" pitchFamily="18" charset="0"/>
              </a:rPr>
              <a:t>Be Aware of Nonverbal Communication.</a:t>
            </a:r>
          </a:p>
          <a:p>
            <a:pPr marL="609600" indent="-609600" algn="just" eaLnBrk="1" hangingPunct="1"/>
            <a:r>
              <a:rPr lang="en-US" sz="2800" b="1" dirty="0" smtClean="0">
                <a:solidFill>
                  <a:schemeClr val="accent2"/>
                </a:solidFill>
                <a:latin typeface="Book Antiqua" pitchFamily="18" charset="0"/>
              </a:rPr>
              <a:t>Do not roll your eyes</a:t>
            </a:r>
          </a:p>
          <a:p>
            <a:pPr marL="609600" indent="-609600" algn="just" eaLnBrk="1" hangingPunct="1"/>
            <a:r>
              <a:rPr lang="en-US" sz="2800" b="1" dirty="0" smtClean="0">
                <a:solidFill>
                  <a:schemeClr val="accent2"/>
                </a:solidFill>
                <a:latin typeface="Book Antiqua" pitchFamily="18" charset="0"/>
              </a:rPr>
              <a:t>Suck your teeth</a:t>
            </a:r>
          </a:p>
          <a:p>
            <a:pPr marL="609600" indent="-609600" algn="just" eaLnBrk="1" hangingPunct="1"/>
            <a:r>
              <a:rPr lang="en-US" sz="2800" b="1" dirty="0" smtClean="0">
                <a:solidFill>
                  <a:schemeClr val="accent2"/>
                </a:solidFill>
                <a:latin typeface="Book Antiqua" pitchFamily="18" charset="0"/>
              </a:rPr>
              <a:t>Scowl or Grimace</a:t>
            </a:r>
          </a:p>
          <a:p>
            <a:pPr marL="609600" indent="-609600" algn="just" eaLnBrk="1" hangingPunct="1">
              <a:buNone/>
            </a:pPr>
            <a:endParaRPr lang="en-US" sz="2800" dirty="0" smtClean="0">
              <a:solidFill>
                <a:schemeClr val="accent2"/>
              </a:solidFill>
              <a:latin typeface="Book Antiqua" pitchFamily="18" charset="0"/>
            </a:endParaRPr>
          </a:p>
        </p:txBody>
      </p:sp>
      <p:sp>
        <p:nvSpPr>
          <p:cNvPr id="154628"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143</a:t>
            </a:fld>
            <a:endParaRPr lang="en-US" dirty="0"/>
          </a:p>
        </p:txBody>
      </p:sp>
    </p:spTree>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1066800" y="3505200"/>
            <a:ext cx="7772400" cy="2438400"/>
          </a:xfrm>
        </p:spPr>
        <p:txBody>
          <a:bodyPr/>
          <a:lstStyle/>
          <a:p>
            <a:pPr marL="609600" indent="-609600" eaLnBrk="1" hangingPunct="1">
              <a:spcBef>
                <a:spcPct val="50000"/>
              </a:spcBef>
            </a:pPr>
            <a:r>
              <a:rPr lang="en-US" sz="2400" b="1" dirty="0" smtClean="0"/>
              <a:t>Stay calm.</a:t>
            </a:r>
          </a:p>
          <a:p>
            <a:pPr marL="609600" indent="-609600" eaLnBrk="1" hangingPunct="1">
              <a:spcBef>
                <a:spcPct val="50000"/>
              </a:spcBef>
            </a:pPr>
            <a:r>
              <a:rPr lang="en-US" sz="2400" b="1" dirty="0" smtClean="0">
                <a:solidFill>
                  <a:srgbClr val="FF0000"/>
                </a:solidFill>
              </a:rPr>
              <a:t>Establish eye contact.</a:t>
            </a:r>
          </a:p>
          <a:p>
            <a:pPr marL="609600" indent="-609600" eaLnBrk="1" hangingPunct="1">
              <a:spcBef>
                <a:spcPct val="50000"/>
              </a:spcBef>
            </a:pPr>
            <a:r>
              <a:rPr lang="en-US" sz="2400" b="1" dirty="0" smtClean="0"/>
              <a:t>Keep your voice down.</a:t>
            </a:r>
          </a:p>
          <a:p>
            <a:pPr marL="609600" indent="-609600" eaLnBrk="1" hangingPunct="1">
              <a:spcBef>
                <a:spcPct val="50000"/>
              </a:spcBef>
            </a:pPr>
            <a:r>
              <a:rPr lang="en-US" sz="2400" b="1" dirty="0" smtClean="0">
                <a:solidFill>
                  <a:srgbClr val="FF0000"/>
                </a:solidFill>
              </a:rPr>
              <a:t>Keep your body language non-threatening.</a:t>
            </a:r>
          </a:p>
        </p:txBody>
      </p:sp>
      <p:sp>
        <p:nvSpPr>
          <p:cNvPr id="155652" name="Rectangle 5"/>
          <p:cNvSpPr>
            <a:spLocks noChangeArrowheads="1"/>
          </p:cNvSpPr>
          <p:nvPr/>
        </p:nvSpPr>
        <p:spPr bwMode="auto">
          <a:xfrm>
            <a:off x="2438400" y="1600200"/>
            <a:ext cx="6477000" cy="584775"/>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200" dirty="0">
                <a:solidFill>
                  <a:schemeClr val="accent2"/>
                </a:solidFill>
                <a:latin typeface="Book Antiqua" pitchFamily="18" charset="0"/>
              </a:rPr>
              <a:t>When the Unexpected Happens</a:t>
            </a:r>
          </a:p>
        </p:txBody>
      </p:sp>
      <p:sp>
        <p:nvSpPr>
          <p:cNvPr id="155653" name="Rectangle 6"/>
          <p:cNvSpPr>
            <a:spLocks noChangeArrowheads="1"/>
          </p:cNvSpPr>
          <p:nvPr/>
        </p:nvSpPr>
        <p:spPr bwMode="auto">
          <a:xfrm>
            <a:off x="1066800" y="2362200"/>
            <a:ext cx="7696200" cy="990600"/>
          </a:xfrm>
          <a:prstGeom prst="rect">
            <a:avLst/>
          </a:prstGeom>
          <a:noFill/>
          <a:ln w="9525">
            <a:noFill/>
            <a:miter lim="800000"/>
            <a:headEnd/>
            <a:tailEnd/>
          </a:ln>
        </p:spPr>
        <p:txBody>
          <a:bodyPr/>
          <a:lstStyle/>
          <a:p>
            <a:pPr algn="just">
              <a:spcBef>
                <a:spcPct val="20000"/>
              </a:spcBef>
            </a:pPr>
            <a:r>
              <a:rPr lang="en-US" sz="2800" dirty="0">
                <a:solidFill>
                  <a:schemeClr val="accent2"/>
                </a:solidFill>
                <a:latin typeface="Book Antiqua" pitchFamily="18" charset="0"/>
              </a:rPr>
              <a:t>Guidelines on How Poll Workers Can Deal with Frustrated or Irate Voters</a:t>
            </a:r>
            <a:endParaRPr lang="en-US" sz="2800" b="0" dirty="0">
              <a:solidFill>
                <a:schemeClr val="accent2"/>
              </a:solidFill>
              <a:latin typeface="Book Antiqua" pitchFamily="18" charset="0"/>
            </a:endParaRPr>
          </a:p>
        </p:txBody>
      </p:sp>
      <p:sp>
        <p:nvSpPr>
          <p:cNvPr id="155654"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144</a:t>
            </a:fld>
            <a:endParaRPr lang="en-US" dirty="0"/>
          </a:p>
        </p:txBody>
      </p:sp>
    </p:spTree>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6"/>
          <p:cNvSpPr>
            <a:spLocks noGrp="1" noChangeArrowheads="1"/>
          </p:cNvSpPr>
          <p:nvPr>
            <p:ph type="body" idx="1"/>
          </p:nvPr>
        </p:nvSpPr>
        <p:spPr>
          <a:xfrm>
            <a:off x="1066800" y="2286000"/>
            <a:ext cx="7696200" cy="2971800"/>
          </a:xfrm>
        </p:spPr>
        <p:txBody>
          <a:bodyPr/>
          <a:lstStyle/>
          <a:p>
            <a:pPr marL="609600" indent="-609600" eaLnBrk="1" hangingPunct="1">
              <a:spcBef>
                <a:spcPct val="50000"/>
              </a:spcBef>
            </a:pPr>
            <a:r>
              <a:rPr lang="en-US" sz="2400" b="1" dirty="0" smtClean="0"/>
              <a:t>Show concern using your facial expressions, posture, and tone of voice.</a:t>
            </a:r>
          </a:p>
          <a:p>
            <a:pPr marL="609600" indent="-609600" eaLnBrk="1" hangingPunct="1">
              <a:spcBef>
                <a:spcPct val="50000"/>
              </a:spcBef>
            </a:pPr>
            <a:r>
              <a:rPr lang="en-US" sz="2400" b="1" dirty="0" smtClean="0">
                <a:solidFill>
                  <a:srgbClr val="FF0000"/>
                </a:solidFill>
              </a:rPr>
              <a:t>Listen to and acknowledge what the voter is telling you. </a:t>
            </a:r>
          </a:p>
          <a:p>
            <a:pPr marL="609600" indent="-609600" eaLnBrk="1" hangingPunct="1">
              <a:spcBef>
                <a:spcPct val="50000"/>
              </a:spcBef>
            </a:pPr>
            <a:r>
              <a:rPr lang="en-US" sz="2400" b="1" dirty="0" smtClean="0"/>
              <a:t>Allow at least 2 to 3 feet between you and the voter.</a:t>
            </a:r>
          </a:p>
        </p:txBody>
      </p:sp>
      <p:sp>
        <p:nvSpPr>
          <p:cNvPr id="156676"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145</a:t>
            </a:fld>
            <a:endParaRPr lang="en-US" dirty="0"/>
          </a:p>
        </p:txBody>
      </p:sp>
    </p:spTree>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4"/>
          <p:cNvSpPr>
            <a:spLocks noGrp="1" noChangeArrowheads="1"/>
          </p:cNvSpPr>
          <p:nvPr>
            <p:ph type="body" idx="1"/>
          </p:nvPr>
        </p:nvSpPr>
        <p:spPr>
          <a:xfrm>
            <a:off x="1066800" y="2590800"/>
            <a:ext cx="7696200" cy="3200400"/>
          </a:xfrm>
        </p:spPr>
        <p:txBody>
          <a:bodyPr/>
          <a:lstStyle/>
          <a:p>
            <a:pPr marL="609600" indent="-609600" eaLnBrk="1" hangingPunct="1">
              <a:spcBef>
                <a:spcPct val="50000"/>
              </a:spcBef>
            </a:pPr>
            <a:r>
              <a:rPr lang="en-US" sz="2400" b="1" dirty="0" smtClean="0">
                <a:solidFill>
                  <a:srgbClr val="FF0000"/>
                </a:solidFill>
              </a:rPr>
              <a:t>If the voter is disturbing others, ask him or her to step to another area.</a:t>
            </a:r>
          </a:p>
          <a:p>
            <a:pPr marL="609600" indent="-609600" eaLnBrk="1" hangingPunct="1">
              <a:spcBef>
                <a:spcPct val="50000"/>
              </a:spcBef>
            </a:pPr>
            <a:r>
              <a:rPr lang="en-US" sz="2400" b="1" dirty="0" smtClean="0"/>
              <a:t>Let the voter know that you want to help them. </a:t>
            </a:r>
          </a:p>
          <a:p>
            <a:pPr marL="609600" indent="-609600" eaLnBrk="1" hangingPunct="1">
              <a:spcBef>
                <a:spcPct val="50000"/>
              </a:spcBef>
            </a:pPr>
            <a:r>
              <a:rPr lang="en-US" sz="2400" b="1" dirty="0" smtClean="0">
                <a:solidFill>
                  <a:srgbClr val="FF0000"/>
                </a:solidFill>
              </a:rPr>
              <a:t>Use the person’s name.</a:t>
            </a:r>
          </a:p>
          <a:p>
            <a:pPr marL="609600" indent="-609600" eaLnBrk="1" hangingPunct="1">
              <a:spcBef>
                <a:spcPct val="50000"/>
              </a:spcBef>
            </a:pPr>
            <a:r>
              <a:rPr lang="en-US" sz="2400" b="1" dirty="0" smtClean="0"/>
              <a:t>Ask questions. </a:t>
            </a:r>
          </a:p>
          <a:p>
            <a:pPr marL="609600" indent="-609600" eaLnBrk="1" hangingPunct="1">
              <a:spcBef>
                <a:spcPct val="50000"/>
              </a:spcBef>
            </a:pPr>
            <a:r>
              <a:rPr lang="en-US" sz="2400" b="1" dirty="0" smtClean="0">
                <a:solidFill>
                  <a:srgbClr val="FF0000"/>
                </a:solidFill>
              </a:rPr>
              <a:t>Be polite. </a:t>
            </a:r>
          </a:p>
        </p:txBody>
      </p:sp>
      <p:sp>
        <p:nvSpPr>
          <p:cNvPr id="157700"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146</a:t>
            </a:fld>
            <a:endParaRPr lang="en-US" dirty="0"/>
          </a:p>
        </p:txBody>
      </p:sp>
    </p:spTree>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4"/>
          <p:cNvSpPr>
            <a:spLocks noGrp="1" noChangeArrowheads="1"/>
          </p:cNvSpPr>
          <p:nvPr>
            <p:ph type="body" idx="1"/>
          </p:nvPr>
        </p:nvSpPr>
        <p:spPr>
          <a:xfrm>
            <a:off x="1066800" y="2438400"/>
            <a:ext cx="7696200" cy="3048000"/>
          </a:xfrm>
        </p:spPr>
        <p:txBody>
          <a:bodyPr/>
          <a:lstStyle/>
          <a:p>
            <a:pPr marL="609600" indent="-609600" eaLnBrk="1" hangingPunct="1">
              <a:spcBef>
                <a:spcPct val="50000"/>
              </a:spcBef>
            </a:pPr>
            <a:r>
              <a:rPr lang="en-US" sz="2400" b="1" dirty="0" smtClean="0"/>
              <a:t>Deal with the voter’s feelings.</a:t>
            </a:r>
          </a:p>
          <a:p>
            <a:pPr marL="609600" indent="-609600" eaLnBrk="1" hangingPunct="1">
              <a:spcBef>
                <a:spcPct val="50000"/>
              </a:spcBef>
            </a:pPr>
            <a:r>
              <a:rPr lang="en-US" sz="2400" b="1" dirty="0" smtClean="0">
                <a:solidFill>
                  <a:srgbClr val="FF0000"/>
                </a:solidFill>
              </a:rPr>
              <a:t>If necessary, ask the clerk or poll deputy to assist you.</a:t>
            </a:r>
          </a:p>
          <a:p>
            <a:pPr marL="609600" indent="-609600" eaLnBrk="1" hangingPunct="1">
              <a:spcBef>
                <a:spcPct val="50000"/>
              </a:spcBef>
            </a:pPr>
            <a:r>
              <a:rPr lang="en-US" sz="2400" b="1" dirty="0" smtClean="0"/>
              <a:t>Deal directly with the voter’s issue.</a:t>
            </a:r>
          </a:p>
          <a:p>
            <a:pPr marL="609600" indent="-609600" eaLnBrk="1" hangingPunct="1">
              <a:spcBef>
                <a:spcPct val="50000"/>
              </a:spcBef>
            </a:pPr>
            <a:r>
              <a:rPr lang="en-US" sz="2400" b="1" dirty="0" smtClean="0">
                <a:solidFill>
                  <a:srgbClr val="FF0000"/>
                </a:solidFill>
              </a:rPr>
              <a:t>Share information with the Supervisor of Elections office.</a:t>
            </a:r>
          </a:p>
        </p:txBody>
      </p:sp>
      <p:sp>
        <p:nvSpPr>
          <p:cNvPr id="158724"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147</a:t>
            </a:fld>
            <a:endParaRPr lang="en-US" dirty="0"/>
          </a:p>
        </p:txBody>
      </p:sp>
    </p:spTree>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4"/>
          <p:cNvSpPr>
            <a:spLocks noGrp="1" noChangeArrowheads="1"/>
          </p:cNvSpPr>
          <p:nvPr>
            <p:ph type="body" idx="1"/>
          </p:nvPr>
        </p:nvSpPr>
        <p:spPr>
          <a:xfrm>
            <a:off x="1066800" y="2438400"/>
            <a:ext cx="7696200" cy="3352800"/>
          </a:xfrm>
        </p:spPr>
        <p:txBody>
          <a:bodyPr/>
          <a:lstStyle/>
          <a:p>
            <a:pPr marL="609600" indent="-609600" eaLnBrk="1" hangingPunct="1">
              <a:spcBef>
                <a:spcPct val="50000"/>
              </a:spcBef>
            </a:pPr>
            <a:r>
              <a:rPr lang="en-US" sz="2400" b="1" dirty="0" smtClean="0"/>
              <a:t>If you cannot do exactly what the voter wants, offer a choice or explain what you are able to do.</a:t>
            </a:r>
          </a:p>
          <a:p>
            <a:pPr marL="609600" indent="-609600" eaLnBrk="1" hangingPunct="1">
              <a:spcBef>
                <a:spcPct val="50000"/>
              </a:spcBef>
            </a:pPr>
            <a:r>
              <a:rPr lang="en-US" sz="2400" b="1" dirty="0" smtClean="0">
                <a:solidFill>
                  <a:srgbClr val="FF0000"/>
                </a:solidFill>
              </a:rPr>
              <a:t>Explain what you are going to do and how long it will take.</a:t>
            </a:r>
          </a:p>
          <a:p>
            <a:pPr marL="609600" indent="-609600" eaLnBrk="1" hangingPunct="1">
              <a:spcBef>
                <a:spcPct val="50000"/>
              </a:spcBef>
            </a:pPr>
            <a:r>
              <a:rPr lang="en-US" sz="2400" b="1" dirty="0" smtClean="0"/>
              <a:t>Reassure the voter that you will work with him or her to solve the problem. </a:t>
            </a:r>
          </a:p>
        </p:txBody>
      </p:sp>
      <p:sp>
        <p:nvSpPr>
          <p:cNvPr id="159748"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148</a:t>
            </a:fld>
            <a:endParaRPr lang="en-US" dirty="0"/>
          </a:p>
        </p:txBody>
      </p:sp>
    </p:spTree>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11:</a:t>
            </a:r>
          </a:p>
        </p:txBody>
      </p:sp>
      <p:sp>
        <p:nvSpPr>
          <p:cNvPr id="188420"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rgbClr val="333399"/>
                </a:solidFill>
                <a:latin typeface="Century Gothic" pitchFamily="34" charset="0"/>
              </a:rPr>
              <a:t>EMERGENCY SITUATIONS</a:t>
            </a:r>
          </a:p>
        </p:txBody>
      </p:sp>
      <p:sp>
        <p:nvSpPr>
          <p:cNvPr id="188421"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149</a:t>
            </a:fld>
            <a:endParaRPr lang="en-US" dirty="0">
              <a:solidFill>
                <a:srgbClr val="000000"/>
              </a:solidFill>
            </a:endParaRPr>
          </a:p>
        </p:txBody>
      </p:sp>
    </p:spTree>
    <p:extLst>
      <p:ext uri="{BB962C8B-B14F-4D97-AF65-F5344CB8AC3E}">
        <p14:creationId xmlns:p14="http://schemas.microsoft.com/office/powerpoint/2010/main" val="1253032549"/>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343400" y="1066800"/>
            <a:ext cx="4572000" cy="381000"/>
          </a:xfrm>
        </p:spPr>
        <p:txBody>
          <a:bodyPr/>
          <a:lstStyle/>
          <a:p>
            <a:pPr algn="l" eaLnBrk="1" hangingPunct="1"/>
            <a:r>
              <a:rPr lang="en-US" sz="2400" b="1" dirty="0" smtClean="0">
                <a:solidFill>
                  <a:srgbClr val="7030A0"/>
                </a:solidFill>
                <a:latin typeface="Book Antiqua" pitchFamily="18" charset="0"/>
              </a:rPr>
              <a:t>In addition, you must not</a:t>
            </a:r>
            <a:r>
              <a:rPr lang="en-US" sz="2400" dirty="0" smtClean="0">
                <a:solidFill>
                  <a:srgbClr val="7030A0"/>
                </a:solidFill>
                <a:latin typeface="Book Antiqua" pitchFamily="18" charset="0"/>
              </a:rPr>
              <a:t>:</a:t>
            </a:r>
          </a:p>
        </p:txBody>
      </p:sp>
      <p:sp>
        <p:nvSpPr>
          <p:cNvPr id="19460" name="Rectangle 3"/>
          <p:cNvSpPr>
            <a:spLocks noGrp="1" noChangeArrowheads="1"/>
          </p:cNvSpPr>
          <p:nvPr>
            <p:ph type="body" idx="1"/>
          </p:nvPr>
        </p:nvSpPr>
        <p:spPr>
          <a:xfrm>
            <a:off x="1066800" y="2743200"/>
            <a:ext cx="7848600" cy="2895600"/>
          </a:xfrm>
        </p:spPr>
        <p:txBody>
          <a:bodyPr/>
          <a:lstStyle/>
          <a:p>
            <a:pPr marL="609600" indent="-609600" eaLnBrk="1" hangingPunct="1">
              <a:lnSpc>
                <a:spcPct val="90000"/>
              </a:lnSpc>
              <a:spcBef>
                <a:spcPct val="50000"/>
              </a:spcBef>
            </a:pPr>
            <a:r>
              <a:rPr lang="en-US" sz="2400" b="1" dirty="0" smtClean="0">
                <a:solidFill>
                  <a:srgbClr val="C00000"/>
                </a:solidFill>
              </a:rPr>
              <a:t>Bring any politically oriented reading material into the polling place.</a:t>
            </a:r>
          </a:p>
          <a:p>
            <a:pPr marL="609600" indent="-609600" eaLnBrk="1" hangingPunct="1">
              <a:lnSpc>
                <a:spcPct val="90000"/>
              </a:lnSpc>
              <a:spcBef>
                <a:spcPct val="50000"/>
              </a:spcBef>
            </a:pPr>
            <a:r>
              <a:rPr lang="en-US" sz="2400" b="1" dirty="0" smtClean="0"/>
              <a:t>Request, suggest, or seek to persuade any voter to vote for any particular candidate or issue. </a:t>
            </a:r>
          </a:p>
          <a:p>
            <a:pPr marL="609600" indent="-609600" eaLnBrk="1" hangingPunct="1">
              <a:lnSpc>
                <a:spcPct val="90000"/>
              </a:lnSpc>
              <a:spcBef>
                <a:spcPct val="50000"/>
              </a:spcBef>
            </a:pPr>
            <a:r>
              <a:rPr lang="en-US" sz="2400" b="1" dirty="0" smtClean="0">
                <a:solidFill>
                  <a:srgbClr val="C00000"/>
                </a:solidFill>
              </a:rPr>
              <a:t>Take pictures or video or allow others to take photos of any kind inside the polling place. </a:t>
            </a:r>
          </a:p>
        </p:txBody>
      </p:sp>
      <p:sp>
        <p:nvSpPr>
          <p:cNvPr id="19461"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15</a:t>
            </a:fld>
            <a:endParaRPr lang="en-US" dirty="0"/>
          </a:p>
        </p:txBody>
      </p:sp>
    </p:spTree>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1066800" y="2971800"/>
            <a:ext cx="7696200" cy="3352800"/>
          </a:xfrm>
        </p:spPr>
        <p:txBody>
          <a:bodyPr/>
          <a:lstStyle/>
          <a:p>
            <a:pPr marL="609600" indent="-609600" eaLnBrk="1" hangingPunct="1">
              <a:spcBef>
                <a:spcPct val="50000"/>
              </a:spcBef>
              <a:buFontTx/>
              <a:buAutoNum type="arabicPeriod"/>
            </a:pPr>
            <a:r>
              <a:rPr lang="en-US" sz="2400" b="1" dirty="0" smtClean="0"/>
              <a:t>Call 911.</a:t>
            </a:r>
          </a:p>
          <a:p>
            <a:pPr marL="609600" indent="-609600" eaLnBrk="1" hangingPunct="1">
              <a:spcBef>
                <a:spcPct val="50000"/>
              </a:spcBef>
              <a:buFontTx/>
              <a:buAutoNum type="arabicPeriod"/>
            </a:pPr>
            <a:r>
              <a:rPr lang="en-US" sz="2400" b="1" dirty="0" smtClean="0">
                <a:solidFill>
                  <a:srgbClr val="FF0000"/>
                </a:solidFill>
              </a:rPr>
              <a:t>Call the Supervisor of Elections office.</a:t>
            </a:r>
          </a:p>
          <a:p>
            <a:pPr marL="609600" indent="-609600" eaLnBrk="1" hangingPunct="1">
              <a:spcBef>
                <a:spcPct val="50000"/>
              </a:spcBef>
              <a:buFontTx/>
              <a:buAutoNum type="arabicPeriod"/>
            </a:pPr>
            <a:r>
              <a:rPr lang="en-US" sz="2400" b="1" dirty="0" smtClean="0">
                <a:solidFill>
                  <a:srgbClr val="FF0000"/>
                </a:solidFill>
              </a:rPr>
              <a:t>Determine whether it is necessary to vacate the building.</a:t>
            </a:r>
          </a:p>
        </p:txBody>
      </p:sp>
      <p:sp>
        <p:nvSpPr>
          <p:cNvPr id="190468" name="Rectangle 5"/>
          <p:cNvSpPr>
            <a:spLocks noChangeArrowheads="1"/>
          </p:cNvSpPr>
          <p:nvPr/>
        </p:nvSpPr>
        <p:spPr bwMode="auto">
          <a:xfrm>
            <a:off x="2362200" y="1371600"/>
            <a:ext cx="6553200" cy="1200329"/>
          </a:xfrm>
          <a:prstGeom prst="rect">
            <a:avLst/>
          </a:prstGeom>
          <a:noFill/>
          <a:ln w="9525">
            <a:noFill/>
            <a:miter lim="800000"/>
            <a:headEnd/>
            <a:tailEnd/>
          </a:ln>
        </p:spPr>
        <p:txBody>
          <a:bodyPr wrap="square">
            <a:spAutoFit/>
          </a:bodyPr>
          <a:lstStyle/>
          <a:p>
            <a:pPr marL="350838" indent="-350838">
              <a:spcBef>
                <a:spcPct val="20000"/>
              </a:spcBef>
              <a:buClr>
                <a:srgbClr val="FF0000"/>
              </a:buClr>
              <a:tabLst>
                <a:tab pos="350838" algn="l"/>
              </a:tabLst>
            </a:pPr>
            <a:r>
              <a:rPr lang="en-US" sz="3600" dirty="0">
                <a:solidFill>
                  <a:srgbClr val="333399"/>
                </a:solidFill>
                <a:latin typeface="Book Antiqua" pitchFamily="18" charset="0"/>
              </a:rPr>
              <a:t>Things to Think About When There Is an </a:t>
            </a:r>
            <a:r>
              <a:rPr lang="en-US" sz="3600" dirty="0" smtClean="0">
                <a:solidFill>
                  <a:srgbClr val="333399"/>
                </a:solidFill>
                <a:latin typeface="Book Antiqua" pitchFamily="18" charset="0"/>
              </a:rPr>
              <a:t>Emergency</a:t>
            </a:r>
            <a:endParaRPr lang="en-US" sz="3600" dirty="0">
              <a:solidFill>
                <a:srgbClr val="333399"/>
              </a:solidFill>
              <a:latin typeface="Book Antiqua" pitchFamily="18" charset="0"/>
            </a:endParaRPr>
          </a:p>
        </p:txBody>
      </p:sp>
      <p:sp>
        <p:nvSpPr>
          <p:cNvPr id="190469" name="Text Box 6"/>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150</a:t>
            </a:fld>
            <a:endParaRPr lang="en-US" dirty="0">
              <a:solidFill>
                <a:srgbClr val="000000"/>
              </a:solidFill>
            </a:endParaRPr>
          </a:p>
        </p:txBody>
      </p:sp>
    </p:spTree>
    <p:extLst>
      <p:ext uri="{BB962C8B-B14F-4D97-AF65-F5344CB8AC3E}">
        <p14:creationId xmlns:p14="http://schemas.microsoft.com/office/powerpoint/2010/main" val="872602067"/>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body" idx="1"/>
          </p:nvPr>
        </p:nvSpPr>
        <p:spPr>
          <a:xfrm>
            <a:off x="1066800" y="2514600"/>
            <a:ext cx="7696200" cy="3200400"/>
          </a:xfrm>
        </p:spPr>
        <p:txBody>
          <a:bodyPr/>
          <a:lstStyle/>
          <a:p>
            <a:pPr marL="457200" indent="-457200" algn="just" eaLnBrk="1" hangingPunct="1">
              <a:spcBef>
                <a:spcPct val="50000"/>
              </a:spcBef>
              <a:buAutoNum type="arabicPeriod" startAt="4"/>
            </a:pPr>
            <a:r>
              <a:rPr lang="en-US" sz="2400" b="1" dirty="0" smtClean="0"/>
              <a:t>Aid the Supervisor of Elections in determining if    it is possible to move the machines, signage, supplies, etc., to permit voting to continue.</a:t>
            </a:r>
          </a:p>
          <a:p>
            <a:pPr marL="0" indent="0" algn="just" eaLnBrk="1" hangingPunct="1">
              <a:spcBef>
                <a:spcPct val="50000"/>
              </a:spcBef>
              <a:buNone/>
            </a:pPr>
            <a:endParaRPr lang="en-US" sz="2400" b="1" dirty="0" smtClean="0"/>
          </a:p>
          <a:p>
            <a:pPr marL="609600" indent="-609600" algn="just" eaLnBrk="1" hangingPunct="1">
              <a:spcBef>
                <a:spcPct val="50000"/>
              </a:spcBef>
              <a:buFontTx/>
              <a:buAutoNum type="arabicPeriod" startAt="5"/>
            </a:pPr>
            <a:r>
              <a:rPr lang="en-US" sz="2400" b="1" dirty="0" smtClean="0">
                <a:solidFill>
                  <a:srgbClr val="FF0000"/>
                </a:solidFill>
              </a:rPr>
              <a:t>If evacuation is necessary, Election Team must make sure everyone leaves safely.</a:t>
            </a:r>
          </a:p>
        </p:txBody>
      </p:sp>
      <p:sp>
        <p:nvSpPr>
          <p:cNvPr id="191492" name="Text Box 4"/>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151</a:t>
            </a:fld>
            <a:endParaRPr lang="en-US" dirty="0">
              <a:solidFill>
                <a:srgbClr val="000000"/>
              </a:solidFill>
            </a:endParaRPr>
          </a:p>
        </p:txBody>
      </p:sp>
    </p:spTree>
    <p:extLst>
      <p:ext uri="{BB962C8B-B14F-4D97-AF65-F5344CB8AC3E}">
        <p14:creationId xmlns:p14="http://schemas.microsoft.com/office/powerpoint/2010/main" val="2339630846"/>
      </p:ext>
    </p:extLst>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body" idx="1"/>
          </p:nvPr>
        </p:nvSpPr>
        <p:spPr>
          <a:xfrm>
            <a:off x="1066800" y="2362200"/>
            <a:ext cx="7696200" cy="914400"/>
          </a:xfrm>
        </p:spPr>
        <p:txBody>
          <a:bodyPr/>
          <a:lstStyle/>
          <a:p>
            <a:pPr marL="457200" indent="-457200" eaLnBrk="1" hangingPunct="1">
              <a:spcBef>
                <a:spcPct val="50000"/>
              </a:spcBef>
              <a:buAutoNum type="arabicPeriod" startAt="6"/>
            </a:pPr>
            <a:r>
              <a:rPr lang="en-US" sz="2400" b="1" dirty="0" smtClean="0"/>
              <a:t>If evacuation is necessary </a:t>
            </a:r>
            <a:r>
              <a:rPr lang="en-US" sz="2400" b="1" dirty="0" smtClean="0">
                <a:solidFill>
                  <a:srgbClr val="FF0000"/>
                </a:solidFill>
              </a:rPr>
              <a:t>and there is no imminent danger,</a:t>
            </a:r>
            <a:r>
              <a:rPr lang="en-US" sz="2400" b="1" dirty="0" smtClean="0"/>
              <a:t> the clerk if possible: </a:t>
            </a:r>
          </a:p>
          <a:p>
            <a:pPr marL="0" indent="0" eaLnBrk="1" hangingPunct="1">
              <a:spcBef>
                <a:spcPct val="50000"/>
              </a:spcBef>
              <a:buNone/>
            </a:pPr>
            <a:endParaRPr lang="en-US" sz="2400" b="1" dirty="0" smtClean="0">
              <a:solidFill>
                <a:srgbClr val="FF0000"/>
              </a:solidFill>
            </a:endParaRPr>
          </a:p>
        </p:txBody>
      </p:sp>
      <p:sp>
        <p:nvSpPr>
          <p:cNvPr id="192516" name="Rectangle 4"/>
          <p:cNvSpPr>
            <a:spLocks noChangeArrowheads="1"/>
          </p:cNvSpPr>
          <p:nvPr/>
        </p:nvSpPr>
        <p:spPr bwMode="auto">
          <a:xfrm>
            <a:off x="1600200" y="3429000"/>
            <a:ext cx="7162800" cy="1981200"/>
          </a:xfrm>
          <a:prstGeom prst="rect">
            <a:avLst/>
          </a:prstGeom>
          <a:noFill/>
          <a:ln w="9525">
            <a:noFill/>
            <a:miter lim="800000"/>
            <a:headEnd/>
            <a:tailEnd/>
          </a:ln>
        </p:spPr>
        <p:txBody>
          <a:bodyPr/>
          <a:lstStyle/>
          <a:p>
            <a:pPr marL="609600" indent="-609600" algn="just">
              <a:spcBef>
                <a:spcPct val="50000"/>
              </a:spcBef>
              <a:buFontTx/>
              <a:buChar char="•"/>
            </a:pPr>
            <a:r>
              <a:rPr lang="en-US" sz="2400" dirty="0">
                <a:solidFill>
                  <a:srgbClr val="000000"/>
                </a:solidFill>
              </a:rPr>
              <a:t>Record the counters on each machine.</a:t>
            </a:r>
          </a:p>
          <a:p>
            <a:pPr marL="609600" indent="-609600" algn="just">
              <a:spcBef>
                <a:spcPct val="50000"/>
              </a:spcBef>
              <a:buFontTx/>
              <a:buChar char="•"/>
            </a:pPr>
            <a:r>
              <a:rPr lang="en-US" sz="2400" dirty="0">
                <a:solidFill>
                  <a:srgbClr val="000000"/>
                </a:solidFill>
              </a:rPr>
              <a:t>Secure materials.</a:t>
            </a:r>
          </a:p>
          <a:p>
            <a:pPr marL="609600" indent="-609600" algn="just">
              <a:spcBef>
                <a:spcPct val="50000"/>
              </a:spcBef>
              <a:buFontTx/>
              <a:buChar char="•"/>
            </a:pPr>
            <a:r>
              <a:rPr lang="en-US" sz="2400" dirty="0">
                <a:solidFill>
                  <a:srgbClr val="000000"/>
                </a:solidFill>
              </a:rPr>
              <a:t>Close the voting equipment and secure it with plastic seals.</a:t>
            </a:r>
            <a:endParaRPr lang="en-US" sz="2400" dirty="0">
              <a:solidFill>
                <a:srgbClr val="FF0000"/>
              </a:solidFill>
            </a:endParaRPr>
          </a:p>
        </p:txBody>
      </p:sp>
      <p:sp>
        <p:nvSpPr>
          <p:cNvPr id="192517" name="Text Box 5"/>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152</a:t>
            </a:fld>
            <a:endParaRPr lang="en-US" dirty="0">
              <a:solidFill>
                <a:srgbClr val="000000"/>
              </a:solidFill>
            </a:endParaRPr>
          </a:p>
        </p:txBody>
      </p:sp>
    </p:spTree>
    <p:extLst>
      <p:ext uri="{BB962C8B-B14F-4D97-AF65-F5344CB8AC3E}">
        <p14:creationId xmlns:p14="http://schemas.microsoft.com/office/powerpoint/2010/main" val="4229462954"/>
      </p:ext>
    </p:extLst>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type="body" idx="1"/>
          </p:nvPr>
        </p:nvSpPr>
        <p:spPr>
          <a:xfrm>
            <a:off x="2895600" y="1905000"/>
            <a:ext cx="5943600" cy="533400"/>
          </a:xfrm>
        </p:spPr>
        <p:txBody>
          <a:bodyPr/>
          <a:lstStyle/>
          <a:p>
            <a:pPr marL="0" indent="0" eaLnBrk="1" hangingPunct="1">
              <a:buFontTx/>
              <a:buNone/>
            </a:pPr>
            <a:r>
              <a:rPr lang="en-US" sz="2800" b="1" u="sng" dirty="0" smtClean="0">
                <a:solidFill>
                  <a:schemeClr val="accent2"/>
                </a:solidFill>
                <a:latin typeface="Book Antiqua" pitchFamily="18" charset="0"/>
              </a:rPr>
              <a:t>Loss of Electricity</a:t>
            </a:r>
          </a:p>
        </p:txBody>
      </p:sp>
      <p:sp>
        <p:nvSpPr>
          <p:cNvPr id="200708" name="Text Box 3"/>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200709" name="Rectangle 4"/>
          <p:cNvSpPr>
            <a:spLocks noChangeArrowheads="1"/>
          </p:cNvSpPr>
          <p:nvPr/>
        </p:nvSpPr>
        <p:spPr bwMode="auto">
          <a:xfrm>
            <a:off x="1066800" y="2819400"/>
            <a:ext cx="7696200" cy="6858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Ask everyone to remain calm and in </a:t>
            </a:r>
            <a:r>
              <a:rPr lang="en-US" sz="2400" dirty="0" smtClean="0">
                <a:solidFill>
                  <a:srgbClr val="000000"/>
                </a:solidFill>
              </a:rPr>
              <a:t>place</a:t>
            </a:r>
          </a:p>
          <a:p>
            <a:pPr>
              <a:spcBef>
                <a:spcPct val="50000"/>
              </a:spcBef>
              <a:tabLst>
                <a:tab pos="396875" algn="l"/>
              </a:tabLst>
            </a:pPr>
            <a:endParaRPr lang="en-US" sz="2400" dirty="0">
              <a:solidFill>
                <a:srgbClr val="FF0000"/>
              </a:solidFill>
            </a:endParaRPr>
          </a:p>
        </p:txBody>
      </p:sp>
      <p:sp>
        <p:nvSpPr>
          <p:cNvPr id="200710" name="Rectangle 5"/>
          <p:cNvSpPr>
            <a:spLocks noChangeArrowheads="1"/>
          </p:cNvSpPr>
          <p:nvPr/>
        </p:nvSpPr>
        <p:spPr bwMode="auto">
          <a:xfrm>
            <a:off x="4800600" y="2819400"/>
            <a:ext cx="3962400" cy="2286000"/>
          </a:xfrm>
          <a:prstGeom prst="rect">
            <a:avLst/>
          </a:prstGeom>
          <a:noFill/>
          <a:ln w="9525">
            <a:noFill/>
            <a:miter lim="800000"/>
            <a:headEnd/>
            <a:tailEnd/>
          </a:ln>
        </p:spPr>
        <p:txBody>
          <a:bodyPr/>
          <a:lstStyle/>
          <a:p>
            <a:pPr marL="396875" indent="-396875">
              <a:spcBef>
                <a:spcPct val="50000"/>
              </a:spcBef>
              <a:buFontTx/>
              <a:buChar char="•"/>
              <a:tabLst>
                <a:tab pos="396875" algn="l"/>
              </a:tabLst>
            </a:pPr>
            <a:endParaRPr lang="en-US" sz="2400" dirty="0">
              <a:solidFill>
                <a:srgbClr val="000000"/>
              </a:solidFill>
            </a:endParaRPr>
          </a:p>
        </p:txBody>
      </p:sp>
      <p:sp>
        <p:nvSpPr>
          <p:cNvPr id="200711" name="Rectangle 6"/>
          <p:cNvSpPr>
            <a:spLocks noChangeArrowheads="1"/>
          </p:cNvSpPr>
          <p:nvPr/>
        </p:nvSpPr>
        <p:spPr bwMode="auto">
          <a:xfrm>
            <a:off x="1066800" y="3505200"/>
            <a:ext cx="7848600" cy="29718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the Supervisor of Elections </a:t>
            </a:r>
            <a:r>
              <a:rPr lang="en-US" sz="2400" dirty="0" smtClean="0">
                <a:solidFill>
                  <a:srgbClr val="000000"/>
                </a:solidFill>
              </a:rPr>
              <a:t>office</a:t>
            </a:r>
          </a:p>
          <a:p>
            <a:pPr>
              <a:spcBef>
                <a:spcPct val="50000"/>
              </a:spcBef>
              <a:tabLst>
                <a:tab pos="396875" algn="l"/>
              </a:tabLst>
            </a:pPr>
            <a:endParaRPr lang="en-US" sz="1100" dirty="0">
              <a:solidFill>
                <a:srgbClr val="000000"/>
              </a:solidFill>
            </a:endParaRPr>
          </a:p>
          <a:p>
            <a:pPr marL="396875" indent="-396875">
              <a:spcBef>
                <a:spcPct val="50000"/>
              </a:spcBef>
              <a:buFontTx/>
              <a:buChar char="•"/>
              <a:tabLst>
                <a:tab pos="396875" algn="l"/>
              </a:tabLst>
            </a:pPr>
            <a:r>
              <a:rPr lang="en-US" sz="2400" dirty="0">
                <a:solidFill>
                  <a:srgbClr val="C00000"/>
                </a:solidFill>
              </a:rPr>
              <a:t>If there is sufficient light, escort voters in and out to continue voting</a:t>
            </a:r>
            <a:r>
              <a:rPr lang="en-US" sz="2400" dirty="0">
                <a:solidFill>
                  <a:srgbClr val="FF0000"/>
                </a:solidFill>
              </a:rPr>
              <a:t>. </a:t>
            </a:r>
            <a:r>
              <a:rPr lang="en-US" sz="2400" dirty="0">
                <a:solidFill>
                  <a:srgbClr val="000000"/>
                </a:solidFill>
              </a:rPr>
              <a:t>Tabulating </a:t>
            </a:r>
            <a:r>
              <a:rPr lang="en-US" sz="2400" dirty="0" smtClean="0">
                <a:solidFill>
                  <a:srgbClr val="000000"/>
                </a:solidFill>
              </a:rPr>
              <a:t>equipment </a:t>
            </a:r>
            <a:r>
              <a:rPr lang="en-US" sz="2400" dirty="0">
                <a:solidFill>
                  <a:srgbClr val="000000"/>
                </a:solidFill>
              </a:rPr>
              <a:t>is battery operated.</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153</a:t>
            </a:fld>
            <a:endParaRPr lang="en-US" dirty="0">
              <a:solidFill>
                <a:srgbClr val="000000"/>
              </a:solidFill>
            </a:endParaRPr>
          </a:p>
        </p:txBody>
      </p:sp>
    </p:spTree>
    <p:extLst>
      <p:ext uri="{BB962C8B-B14F-4D97-AF65-F5344CB8AC3E}">
        <p14:creationId xmlns:p14="http://schemas.microsoft.com/office/powerpoint/2010/main" val="812763571"/>
      </p:ext>
    </p:extLst>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2"/>
          <p:cNvSpPr>
            <a:spLocks noGrp="1" noChangeArrowheads="1"/>
          </p:cNvSpPr>
          <p:nvPr>
            <p:ph type="body" idx="1"/>
          </p:nvPr>
        </p:nvSpPr>
        <p:spPr>
          <a:xfrm>
            <a:off x="2590800" y="1828800"/>
            <a:ext cx="6248400" cy="533400"/>
          </a:xfrm>
        </p:spPr>
        <p:txBody>
          <a:bodyPr/>
          <a:lstStyle/>
          <a:p>
            <a:pPr marL="0" indent="0" eaLnBrk="1" hangingPunct="1">
              <a:buFontTx/>
              <a:buNone/>
            </a:pPr>
            <a:r>
              <a:rPr lang="en-US" b="1" dirty="0" smtClean="0">
                <a:solidFill>
                  <a:srgbClr val="7030A0"/>
                </a:solidFill>
              </a:rPr>
              <a:t>Staff </a:t>
            </a:r>
            <a:r>
              <a:rPr lang="en-US" b="1" dirty="0">
                <a:solidFill>
                  <a:srgbClr val="7030A0"/>
                </a:solidFill>
              </a:rPr>
              <a:t>or a voter is injured.</a:t>
            </a:r>
            <a:r>
              <a:rPr lang="en-US" b="1" dirty="0">
                <a:solidFill>
                  <a:srgbClr val="000000"/>
                </a:solidFill>
              </a:rPr>
              <a:t/>
            </a:r>
            <a:br>
              <a:rPr lang="en-US" b="1" dirty="0">
                <a:solidFill>
                  <a:srgbClr val="000000"/>
                </a:solidFill>
              </a:rPr>
            </a:br>
            <a:endParaRPr lang="en-US" sz="2800" b="1" u="sng" dirty="0" smtClean="0">
              <a:solidFill>
                <a:schemeClr val="accent2"/>
              </a:solidFill>
              <a:latin typeface="Book Antiqua" pitchFamily="18" charset="0"/>
            </a:endParaRPr>
          </a:p>
        </p:txBody>
      </p:sp>
      <p:sp>
        <p:nvSpPr>
          <p:cNvPr id="202756" name="Text Box 3"/>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202758" name="Rectangle 5"/>
          <p:cNvSpPr>
            <a:spLocks noChangeArrowheads="1"/>
          </p:cNvSpPr>
          <p:nvPr/>
        </p:nvSpPr>
        <p:spPr bwMode="auto">
          <a:xfrm>
            <a:off x="1066800" y="1905000"/>
            <a:ext cx="7696200" cy="4343400"/>
          </a:xfrm>
          <a:prstGeom prst="rect">
            <a:avLst/>
          </a:prstGeom>
          <a:noFill/>
          <a:ln w="9525">
            <a:noFill/>
            <a:miter lim="800000"/>
            <a:headEnd/>
            <a:tailEnd/>
          </a:ln>
        </p:spPr>
        <p:txBody>
          <a:bodyPr/>
          <a:lstStyle/>
          <a:p>
            <a:pPr marL="396875" indent="-396875">
              <a:spcBef>
                <a:spcPct val="50000"/>
              </a:spcBef>
              <a:buFontTx/>
              <a:buChar char="•"/>
              <a:tabLst>
                <a:tab pos="396875" algn="l"/>
              </a:tabLst>
            </a:pPr>
            <a:endParaRPr lang="en-US" sz="2400" dirty="0">
              <a:solidFill>
                <a:srgbClr val="000000"/>
              </a:solidFill>
            </a:endParaRPr>
          </a:p>
        </p:txBody>
      </p:sp>
      <p:sp>
        <p:nvSpPr>
          <p:cNvPr id="202759" name="Rectangle 6"/>
          <p:cNvSpPr>
            <a:spLocks noChangeArrowheads="1"/>
          </p:cNvSpPr>
          <p:nvPr/>
        </p:nvSpPr>
        <p:spPr bwMode="auto">
          <a:xfrm>
            <a:off x="5029200" y="2362200"/>
            <a:ext cx="3886200" cy="1066800"/>
          </a:xfrm>
          <a:prstGeom prst="rect">
            <a:avLst/>
          </a:prstGeom>
          <a:noFill/>
          <a:ln w="9525">
            <a:noFill/>
            <a:miter lim="800000"/>
            <a:headEnd/>
            <a:tailEnd/>
          </a:ln>
        </p:spPr>
        <p:txBody>
          <a:bodyPr/>
          <a:lstStyle/>
          <a:p>
            <a:pPr>
              <a:spcBef>
                <a:spcPct val="50000"/>
              </a:spcBef>
              <a:tabLst>
                <a:tab pos="396875" algn="l"/>
              </a:tabLst>
            </a:pPr>
            <a:endParaRPr lang="en-US" sz="2400" dirty="0">
              <a:solidFill>
                <a:srgbClr val="000000"/>
              </a:solidFill>
            </a:endParaRPr>
          </a:p>
        </p:txBody>
      </p:sp>
      <p:sp>
        <p:nvSpPr>
          <p:cNvPr id="202760" name="Rectangle 7"/>
          <p:cNvSpPr>
            <a:spLocks noChangeArrowheads="1"/>
          </p:cNvSpPr>
          <p:nvPr/>
        </p:nvSpPr>
        <p:spPr bwMode="auto">
          <a:xfrm>
            <a:off x="2743201" y="4038600"/>
            <a:ext cx="3352800" cy="533400"/>
          </a:xfrm>
          <a:prstGeom prst="rect">
            <a:avLst/>
          </a:prstGeom>
          <a:noFill/>
          <a:ln w="9525">
            <a:noFill/>
            <a:miter lim="800000"/>
            <a:headEnd/>
            <a:tailEnd/>
          </a:ln>
        </p:spPr>
        <p:txBody>
          <a:bodyPr/>
          <a:lstStyle/>
          <a:p>
            <a:pPr>
              <a:spcBef>
                <a:spcPct val="20000"/>
              </a:spcBef>
            </a:pPr>
            <a:endParaRPr lang="en-US" sz="2800" u="sng" dirty="0">
              <a:solidFill>
                <a:srgbClr val="333399"/>
              </a:solidFill>
              <a:latin typeface="Book Antiqua" pitchFamily="18" charset="0"/>
            </a:endParaRPr>
          </a:p>
        </p:txBody>
      </p:sp>
      <p:sp>
        <p:nvSpPr>
          <p:cNvPr id="202761" name="Rectangle 8"/>
          <p:cNvSpPr>
            <a:spLocks noChangeArrowheads="1"/>
          </p:cNvSpPr>
          <p:nvPr/>
        </p:nvSpPr>
        <p:spPr bwMode="auto">
          <a:xfrm>
            <a:off x="1066800" y="2895600"/>
            <a:ext cx="4038600" cy="5334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a:t>
            </a:r>
            <a:r>
              <a:rPr lang="en-US" sz="2400" dirty="0" smtClean="0">
                <a:solidFill>
                  <a:srgbClr val="000000"/>
                </a:solidFill>
              </a:rPr>
              <a:t>911 if necessary</a:t>
            </a:r>
            <a:endParaRPr lang="en-US" sz="2400" dirty="0">
              <a:solidFill>
                <a:srgbClr val="000000"/>
              </a:solidFill>
            </a:endParaRPr>
          </a:p>
        </p:txBody>
      </p:sp>
      <p:sp>
        <p:nvSpPr>
          <p:cNvPr id="202762" name="Rectangle 9"/>
          <p:cNvSpPr>
            <a:spLocks noChangeArrowheads="1"/>
          </p:cNvSpPr>
          <p:nvPr/>
        </p:nvSpPr>
        <p:spPr bwMode="auto">
          <a:xfrm>
            <a:off x="1066800" y="3429000"/>
            <a:ext cx="7848600" cy="28194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the Supervisor of Elections </a:t>
            </a:r>
            <a:r>
              <a:rPr lang="en-US" sz="2400" dirty="0" smtClean="0">
                <a:solidFill>
                  <a:srgbClr val="000000"/>
                </a:solidFill>
              </a:rPr>
              <a:t>office</a:t>
            </a:r>
          </a:p>
          <a:p>
            <a:pPr marL="342900" lvl="0" indent="-342900" eaLnBrk="0" hangingPunct="0">
              <a:spcBef>
                <a:spcPct val="20000"/>
              </a:spcBef>
            </a:pPr>
            <a:endParaRPr lang="en-US" sz="2400" dirty="0">
              <a:solidFill>
                <a:srgbClr val="000000"/>
              </a:solidFill>
            </a:endParaRPr>
          </a:p>
          <a:p>
            <a:pPr marL="342900" lvl="0" indent="-342900" eaLnBrk="0" hangingPunct="0">
              <a:spcBef>
                <a:spcPct val="20000"/>
              </a:spcBef>
            </a:pPr>
            <a:r>
              <a:rPr lang="en-US" sz="2400" dirty="0" smtClean="0">
                <a:solidFill>
                  <a:srgbClr val="000000"/>
                </a:solidFill>
              </a:rPr>
              <a:t>Complete </a:t>
            </a:r>
            <a:r>
              <a:rPr lang="en-US" sz="2400" kern="0" dirty="0">
                <a:solidFill>
                  <a:srgbClr val="000000"/>
                </a:solidFill>
                <a:latin typeface="Arial"/>
              </a:rPr>
              <a:t>“Report of Incident Form” </a:t>
            </a:r>
            <a:r>
              <a:rPr lang="en-US" sz="2400" dirty="0" smtClean="0">
                <a:solidFill>
                  <a:srgbClr val="000000"/>
                </a:solidFill>
              </a:rPr>
              <a:t> in Clerks </a:t>
            </a:r>
            <a:r>
              <a:rPr lang="en-US" sz="2400" kern="0" dirty="0">
                <a:solidFill>
                  <a:srgbClr val="000000"/>
                </a:solidFill>
                <a:latin typeface="Arial"/>
              </a:rPr>
              <a:t>white three ring forms </a:t>
            </a:r>
            <a:r>
              <a:rPr lang="en-US" sz="2400" dirty="0" smtClean="0">
                <a:solidFill>
                  <a:srgbClr val="000000"/>
                </a:solidFill>
              </a:rPr>
              <a:t>book. </a:t>
            </a:r>
            <a:endParaRPr lang="en-US" sz="2400" kern="0" dirty="0" smtClean="0">
              <a:solidFill>
                <a:srgbClr val="000000"/>
              </a:solidFill>
              <a:latin typeface="Arial"/>
            </a:endParaRPr>
          </a:p>
          <a:p>
            <a:pPr marL="342900" lvl="0" indent="-342900" eaLnBrk="0" hangingPunct="0">
              <a:spcBef>
                <a:spcPct val="20000"/>
              </a:spcBef>
            </a:pPr>
            <a:endParaRPr lang="en-US" sz="2400" b="0" kern="0" dirty="0">
              <a:solidFill>
                <a:srgbClr val="000000"/>
              </a:solidFill>
              <a:latin typeface="Arial"/>
            </a:endParaRPr>
          </a:p>
          <a:p>
            <a:pPr marL="396875" indent="-396875">
              <a:spcBef>
                <a:spcPct val="50000"/>
              </a:spcBef>
              <a:buFontTx/>
              <a:buChar char="•"/>
              <a:tabLst>
                <a:tab pos="396875" algn="l"/>
              </a:tabLst>
            </a:pPr>
            <a:endParaRPr lang="en-US" sz="2400" dirty="0">
              <a:solidFill>
                <a:srgbClr val="000000"/>
              </a:solidFill>
            </a:endParaRPr>
          </a:p>
        </p:txBody>
      </p:sp>
      <p:sp>
        <p:nvSpPr>
          <p:cNvPr id="12" name="Slide Number Placeholder 11"/>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154</a:t>
            </a:fld>
            <a:endParaRPr lang="en-US" dirty="0">
              <a:solidFill>
                <a:srgbClr val="000000"/>
              </a:solidFill>
            </a:endParaRPr>
          </a:p>
        </p:txBody>
      </p:sp>
    </p:spTree>
    <p:extLst>
      <p:ext uri="{BB962C8B-B14F-4D97-AF65-F5344CB8AC3E}">
        <p14:creationId xmlns:p14="http://schemas.microsoft.com/office/powerpoint/2010/main" val="4037389310"/>
      </p:ext>
    </p:extLst>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066800"/>
            <a:ext cx="6248400" cy="914400"/>
          </a:xfrm>
        </p:spPr>
        <p:txBody>
          <a:bodyPr/>
          <a:lstStyle/>
          <a:p>
            <a:r>
              <a:rPr lang="en-US" sz="3600" b="1" u="sng" dirty="0" smtClean="0"/>
              <a:t>Reminders </a:t>
            </a:r>
            <a:endParaRPr lang="en-US" sz="3600" b="1" u="sng" dirty="0"/>
          </a:p>
        </p:txBody>
      </p:sp>
      <p:sp>
        <p:nvSpPr>
          <p:cNvPr id="3" name="Content Placeholder 2"/>
          <p:cNvSpPr>
            <a:spLocks noGrp="1"/>
          </p:cNvSpPr>
          <p:nvPr>
            <p:ph idx="1"/>
          </p:nvPr>
        </p:nvSpPr>
        <p:spPr>
          <a:xfrm>
            <a:off x="1219200" y="2133600"/>
            <a:ext cx="7467600" cy="3992563"/>
          </a:xfrm>
        </p:spPr>
        <p:txBody>
          <a:bodyPr/>
          <a:lstStyle/>
          <a:p>
            <a:r>
              <a:rPr lang="en-US" dirty="0" smtClean="0"/>
              <a:t>Did you sign today’s payroll?</a:t>
            </a:r>
            <a:endParaRPr lang="en-US" sz="800" dirty="0"/>
          </a:p>
          <a:p>
            <a:endParaRPr lang="en-US" sz="1000" dirty="0" smtClean="0"/>
          </a:p>
          <a:p>
            <a:r>
              <a:rPr lang="en-US" b="1" dirty="0" smtClean="0">
                <a:solidFill>
                  <a:srgbClr val="0070C0"/>
                </a:solidFill>
              </a:rPr>
              <a:t>Do not be late to polling place.  You must be inside at 6:00 am.  </a:t>
            </a:r>
          </a:p>
          <a:p>
            <a:r>
              <a:rPr lang="en-US" dirty="0" smtClean="0"/>
              <a:t>Did you bring your Vote  by Mail ballot don’t forget to turn it in. </a:t>
            </a:r>
          </a:p>
          <a:p>
            <a:endParaRPr lang="en-US" dirty="0" smtClean="0"/>
          </a:p>
          <a:p>
            <a:r>
              <a:rPr lang="en-US" b="1" dirty="0" smtClean="0">
                <a:solidFill>
                  <a:srgbClr val="C00000"/>
                </a:solidFill>
              </a:rPr>
              <a:t>Any Questions?</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155</a:t>
            </a:fld>
            <a:endParaRPr lang="en-US" dirty="0">
              <a:solidFill>
                <a:srgbClr val="000000"/>
              </a:solidFill>
            </a:endParaRPr>
          </a:p>
        </p:txBody>
      </p:sp>
    </p:spTree>
    <p:extLst>
      <p:ext uri="{BB962C8B-B14F-4D97-AF65-F5344CB8AC3E}">
        <p14:creationId xmlns:p14="http://schemas.microsoft.com/office/powerpoint/2010/main" val="1208890691"/>
      </p:ext>
    </p:extLst>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667000"/>
            <a:ext cx="7239000" cy="2971800"/>
          </a:xfrm>
        </p:spPr>
        <p:txBody>
          <a:bodyPr/>
          <a:lstStyle/>
          <a:p>
            <a:endParaRPr lang="en-US" dirty="0" smtClean="0"/>
          </a:p>
          <a:p>
            <a:r>
              <a:rPr lang="en-US" sz="8800" dirty="0" smtClean="0"/>
              <a:t>Movie Time </a:t>
            </a:r>
            <a:endParaRPr lang="en-US" sz="8800" dirty="0"/>
          </a:p>
        </p:txBody>
      </p:sp>
      <p:sp>
        <p:nvSpPr>
          <p:cNvPr id="4" name="Slide Number Placeholder 3"/>
          <p:cNvSpPr>
            <a:spLocks noGrp="1"/>
          </p:cNvSpPr>
          <p:nvPr>
            <p:ph type="sldNum" sz="quarter" idx="12"/>
          </p:nvPr>
        </p:nvSpPr>
        <p:spPr/>
        <p:txBody>
          <a:bodyPr/>
          <a:lstStyle/>
          <a:p>
            <a:pPr>
              <a:defRPr/>
            </a:pPr>
            <a:fld id="{D02971FD-ABD1-4E2F-B4BA-DD37A69A2995}" type="slidenum">
              <a:rPr lang="en-US" smtClean="0"/>
              <a:pPr>
                <a:defRPr/>
              </a:pPr>
              <a:t>156</a:t>
            </a:fld>
            <a:endParaRPr lang="en-US" dirty="0"/>
          </a:p>
        </p:txBody>
      </p:sp>
    </p:spTree>
    <p:extLst>
      <p:ext uri="{BB962C8B-B14F-4D97-AF65-F5344CB8AC3E}">
        <p14:creationId xmlns:p14="http://schemas.microsoft.com/office/powerpoint/2010/main" val="3691000154"/>
      </p:ext>
    </p:extLst>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10:</a:t>
            </a:r>
          </a:p>
        </p:txBody>
      </p:sp>
      <p:sp>
        <p:nvSpPr>
          <p:cNvPr id="16589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VOTERS WITH SPECIAL NEEDS</a:t>
            </a:r>
          </a:p>
        </p:txBody>
      </p:sp>
      <p:sp>
        <p:nvSpPr>
          <p:cNvPr id="16589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dirty="0" smtClean="0"/>
              <a:t> </a:t>
            </a:r>
            <a:r>
              <a:rPr lang="en-US" b="1" dirty="0" smtClean="0">
                <a:solidFill>
                  <a:srgbClr val="C00000"/>
                </a:solidFill>
              </a:rPr>
              <a:t>WEB  </a:t>
            </a:r>
            <a:fld id="{AC6518D2-150A-4046-BAF2-3225C1728B07}" type="slidenum">
              <a:rPr lang="en-US" b="1" smtClean="0">
                <a:solidFill>
                  <a:srgbClr val="C00000"/>
                </a:solidFill>
              </a:rPr>
              <a:pPr>
                <a:defRPr/>
              </a:pPr>
              <a:t>157</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 to allow poll workers to understand sensitive and effective ways to serve voters with special needs.</a:t>
            </a:r>
          </a:p>
        </p:txBody>
      </p:sp>
      <p:sp>
        <p:nvSpPr>
          <p:cNvPr id="166916" name="Rectangle 3"/>
          <p:cNvSpPr>
            <a:spLocks noChangeArrowheads="1"/>
          </p:cNvSpPr>
          <p:nvPr/>
        </p:nvSpPr>
        <p:spPr bwMode="auto">
          <a:xfrm>
            <a:off x="2438400" y="1586230"/>
            <a:ext cx="6400800" cy="1311128"/>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a:t>
            </a:r>
            <a:r>
              <a:rPr lang="en-US" sz="3600" dirty="0" smtClean="0">
                <a:solidFill>
                  <a:schemeClr val="accent2"/>
                </a:solidFill>
                <a:latin typeface="Book Antiqua" pitchFamily="18" charset="0"/>
              </a:rPr>
              <a:t>Topic</a:t>
            </a:r>
          </a:p>
          <a:p>
            <a:pPr>
              <a:spcBef>
                <a:spcPct val="20000"/>
              </a:spcBef>
              <a:buClr>
                <a:srgbClr val="FF0000"/>
              </a:buClr>
            </a:pPr>
            <a:r>
              <a:rPr lang="en-US" sz="3600" dirty="0" smtClean="0">
                <a:solidFill>
                  <a:schemeClr val="accent2"/>
                </a:solidFill>
                <a:latin typeface="Book Antiqua" pitchFamily="18" charset="0"/>
              </a:rPr>
              <a:t>Sensitivity Training</a:t>
            </a:r>
            <a:endParaRPr lang="en-US" sz="3600" dirty="0">
              <a:solidFill>
                <a:schemeClr val="accent2"/>
              </a:solidFill>
              <a:latin typeface="Book Antiqua" pitchFamily="18" charset="0"/>
            </a:endParaRPr>
          </a:p>
        </p:txBody>
      </p:sp>
      <p:sp>
        <p:nvSpPr>
          <p:cNvPr id="166917" name="Text Box 4"/>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a:xfrm>
            <a:off x="6477000" y="6299994"/>
            <a:ext cx="2133600" cy="476250"/>
          </a:xfrm>
        </p:spPr>
        <p:txBody>
          <a:bodyPr/>
          <a:lstStyle/>
          <a:p>
            <a:pPr>
              <a:defRPr/>
            </a:pPr>
            <a:r>
              <a:rPr lang="en-US" dirty="0" smtClean="0"/>
              <a:t> </a:t>
            </a:r>
            <a:r>
              <a:rPr lang="en-US" dirty="0" smtClean="0">
                <a:solidFill>
                  <a:srgbClr val="C00000"/>
                </a:solidFill>
              </a:rPr>
              <a:t>Web </a:t>
            </a:r>
            <a:fld id="{AC6518D2-150A-4046-BAF2-3225C1728B07}" type="slidenum">
              <a:rPr lang="en-US" smtClean="0">
                <a:solidFill>
                  <a:srgbClr val="C00000"/>
                </a:solidFill>
              </a:rPr>
              <a:pPr>
                <a:defRPr/>
              </a:pPr>
              <a:t>158</a:t>
            </a:fld>
            <a:endParaRPr lang="en-US"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1066800" y="3352800"/>
            <a:ext cx="7772400" cy="2971800"/>
          </a:xfrm>
        </p:spPr>
        <p:txBody>
          <a:bodyPr/>
          <a:lstStyle/>
          <a:p>
            <a:pPr marL="609600" indent="-609600" eaLnBrk="1" hangingPunct="1">
              <a:spcBef>
                <a:spcPct val="50000"/>
              </a:spcBef>
            </a:pPr>
            <a:r>
              <a:rPr lang="en-US" sz="2400" b="1" dirty="0" smtClean="0"/>
              <a:t>One or more designated accessible parking spaces for disabled persons (for polling places that provide parking spaces for voters);</a:t>
            </a:r>
          </a:p>
          <a:p>
            <a:pPr marL="609600" indent="-609600" eaLnBrk="1" hangingPunct="1">
              <a:spcBef>
                <a:spcPct val="50000"/>
              </a:spcBef>
            </a:pPr>
            <a:r>
              <a:rPr lang="en-US" sz="2400" b="1" dirty="0" smtClean="0">
                <a:solidFill>
                  <a:srgbClr val="FF0000"/>
                </a:solidFill>
              </a:rPr>
              <a:t>Signage identifying an accessible path of travel to the polling place;</a:t>
            </a:r>
          </a:p>
          <a:p>
            <a:pPr marL="609600" indent="-609600" eaLnBrk="1" hangingPunct="1">
              <a:spcBef>
                <a:spcPct val="50000"/>
              </a:spcBef>
            </a:pPr>
            <a:r>
              <a:rPr lang="en-US" sz="2400" b="1" dirty="0" smtClean="0">
                <a:solidFill>
                  <a:srgbClr val="FF0000"/>
                </a:solidFill>
              </a:rPr>
              <a:t>Bring voters with a disability to the front of the voter check in line.  </a:t>
            </a:r>
          </a:p>
          <a:p>
            <a:pPr marL="609600" indent="-609600" eaLnBrk="1" hangingPunct="1">
              <a:spcBef>
                <a:spcPct val="50000"/>
              </a:spcBef>
            </a:pPr>
            <a:endParaRPr lang="en-US" sz="2400" b="1" dirty="0" smtClean="0">
              <a:solidFill>
                <a:srgbClr val="FF0000"/>
              </a:solidFill>
            </a:endParaRPr>
          </a:p>
          <a:p>
            <a:pPr marL="609600" indent="-609600" eaLnBrk="1" hangingPunct="1">
              <a:spcBef>
                <a:spcPct val="50000"/>
              </a:spcBef>
            </a:pPr>
            <a:endParaRPr lang="en-US" sz="2400" b="1" dirty="0" smtClean="0">
              <a:solidFill>
                <a:srgbClr val="FF0000"/>
              </a:solidFill>
            </a:endParaRPr>
          </a:p>
        </p:txBody>
      </p:sp>
      <p:sp>
        <p:nvSpPr>
          <p:cNvPr id="167940" name="Rectangle 4"/>
          <p:cNvSpPr>
            <a:spLocks noChangeArrowheads="1"/>
          </p:cNvSpPr>
          <p:nvPr/>
        </p:nvSpPr>
        <p:spPr bwMode="auto">
          <a:xfrm>
            <a:off x="2438400" y="1066800"/>
            <a:ext cx="6400800" cy="1311128"/>
          </a:xfrm>
          <a:prstGeom prst="rect">
            <a:avLst/>
          </a:prstGeom>
          <a:noFill/>
          <a:ln w="9525">
            <a:noFill/>
            <a:miter lim="800000"/>
            <a:headEnd/>
            <a:tailEnd/>
          </a:ln>
        </p:spPr>
        <p:txBody>
          <a:bodyPr wrap="square">
            <a:spAutoFit/>
          </a:bodyPr>
          <a:lstStyle/>
          <a:p>
            <a:pPr>
              <a:spcBef>
                <a:spcPct val="20000"/>
              </a:spcBef>
              <a:buClr>
                <a:srgbClr val="FF0000"/>
              </a:buClr>
            </a:pPr>
            <a:r>
              <a:rPr lang="en-US" sz="3600" dirty="0" smtClean="0">
                <a:solidFill>
                  <a:schemeClr val="accent2"/>
                </a:solidFill>
                <a:latin typeface="Book Antiqua" pitchFamily="18" charset="0"/>
              </a:rPr>
              <a:t>Sensitivity Training</a:t>
            </a:r>
          </a:p>
          <a:p>
            <a:pPr>
              <a:spcBef>
                <a:spcPct val="20000"/>
              </a:spcBef>
              <a:buClr>
                <a:srgbClr val="FF0000"/>
              </a:buClr>
              <a:buFont typeface="Wingdings" pitchFamily="2" charset="2"/>
              <a:buChar char="§"/>
            </a:pPr>
            <a:r>
              <a:rPr lang="en-US" sz="3600" dirty="0" smtClean="0">
                <a:solidFill>
                  <a:schemeClr val="accent2"/>
                </a:solidFill>
                <a:latin typeface="Book Antiqua" pitchFamily="18" charset="0"/>
              </a:rPr>
              <a:t> </a:t>
            </a:r>
            <a:r>
              <a:rPr lang="en-US" sz="3200" dirty="0">
                <a:solidFill>
                  <a:schemeClr val="accent2"/>
                </a:solidFill>
                <a:latin typeface="Book Antiqua" pitchFamily="18" charset="0"/>
              </a:rPr>
              <a:t>General Information</a:t>
            </a:r>
          </a:p>
        </p:txBody>
      </p:sp>
      <p:sp>
        <p:nvSpPr>
          <p:cNvPr id="167941" name="Rectangle 6"/>
          <p:cNvSpPr>
            <a:spLocks noChangeArrowheads="1"/>
          </p:cNvSpPr>
          <p:nvPr/>
        </p:nvSpPr>
        <p:spPr bwMode="auto">
          <a:xfrm>
            <a:off x="1066800" y="2438401"/>
            <a:ext cx="7848600" cy="954107"/>
          </a:xfrm>
          <a:prstGeom prst="rect">
            <a:avLst/>
          </a:prstGeom>
          <a:noFill/>
          <a:ln w="9525">
            <a:noFill/>
            <a:miter lim="800000"/>
            <a:headEnd/>
            <a:tailEnd/>
          </a:ln>
        </p:spPr>
        <p:txBody>
          <a:bodyPr wrap="square">
            <a:spAutoFit/>
          </a:bodyPr>
          <a:lstStyle/>
          <a:p>
            <a:r>
              <a:rPr lang="en-US" sz="2800" dirty="0" err="1" smtClean="0">
                <a:solidFill>
                  <a:schemeClr val="accent2"/>
                </a:solidFill>
                <a:latin typeface="Book Antiqua" pitchFamily="18" charset="0"/>
              </a:rPr>
              <a:t>Accessibililty</a:t>
            </a:r>
            <a:r>
              <a:rPr lang="en-US" sz="2800" dirty="0" smtClean="0">
                <a:solidFill>
                  <a:schemeClr val="accent2"/>
                </a:solidFill>
                <a:latin typeface="Book Antiqua" pitchFamily="18" charset="0"/>
              </a:rPr>
              <a:t> </a:t>
            </a:r>
            <a:r>
              <a:rPr lang="en-US" sz="2800" dirty="0">
                <a:solidFill>
                  <a:schemeClr val="accent2"/>
                </a:solidFill>
                <a:latin typeface="Book Antiqua" pitchFamily="18" charset="0"/>
              </a:rPr>
              <a:t>standards are required at each polling place:</a:t>
            </a:r>
          </a:p>
        </p:txBody>
      </p:sp>
      <p:sp>
        <p:nvSpPr>
          <p:cNvPr id="167942"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159</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953000" y="1066800"/>
            <a:ext cx="3886200" cy="838200"/>
          </a:xfrm>
        </p:spPr>
        <p:txBody>
          <a:bodyPr/>
          <a:lstStyle/>
          <a:p>
            <a:pPr algn="l" eaLnBrk="1" hangingPunct="1"/>
            <a:r>
              <a:rPr lang="en-US" sz="2400" b="1" dirty="0" smtClean="0">
                <a:solidFill>
                  <a:srgbClr val="7030A0"/>
                </a:solidFill>
                <a:latin typeface="Book Antiqua" pitchFamily="18" charset="0"/>
              </a:rPr>
              <a:t>In addition, you must not</a:t>
            </a:r>
            <a:r>
              <a:rPr lang="en-US" sz="2400" dirty="0" smtClean="0">
                <a:solidFill>
                  <a:srgbClr val="7030A0"/>
                </a:solidFill>
                <a:latin typeface="Book Antiqua" pitchFamily="18" charset="0"/>
              </a:rPr>
              <a:t>:</a:t>
            </a:r>
          </a:p>
        </p:txBody>
      </p:sp>
      <p:sp>
        <p:nvSpPr>
          <p:cNvPr id="20484" name="Rectangle 7"/>
          <p:cNvSpPr>
            <a:spLocks noGrp="1" noChangeArrowheads="1"/>
          </p:cNvSpPr>
          <p:nvPr>
            <p:ph type="body" idx="1"/>
          </p:nvPr>
        </p:nvSpPr>
        <p:spPr>
          <a:xfrm>
            <a:off x="1066800" y="2362200"/>
            <a:ext cx="7772400" cy="2514600"/>
          </a:xfrm>
        </p:spPr>
        <p:txBody>
          <a:bodyPr/>
          <a:lstStyle/>
          <a:p>
            <a:pPr marL="609600" indent="-609600" eaLnBrk="1" hangingPunct="1">
              <a:spcBef>
                <a:spcPct val="50000"/>
              </a:spcBef>
            </a:pPr>
            <a:r>
              <a:rPr lang="en-US" sz="2400" b="1" dirty="0" smtClean="0"/>
              <a:t>Answer any questions the voter may have in regards to helping them decide who or what to vote for.</a:t>
            </a:r>
          </a:p>
          <a:p>
            <a:pPr marL="609600" indent="-609600" eaLnBrk="1" hangingPunct="1">
              <a:spcBef>
                <a:spcPct val="50000"/>
              </a:spcBef>
            </a:pPr>
            <a:r>
              <a:rPr lang="en-US" sz="2400" b="1" dirty="0" smtClean="0">
                <a:solidFill>
                  <a:srgbClr val="C00000"/>
                </a:solidFill>
              </a:rPr>
              <a:t>Look at a voter’s voted ballot. </a:t>
            </a:r>
          </a:p>
        </p:txBody>
      </p:sp>
      <p:sp>
        <p:nvSpPr>
          <p:cNvPr id="2048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16</a:t>
            </a:fld>
            <a:endParaRPr lang="en-US" dirty="0"/>
          </a:p>
        </p:txBody>
      </p:sp>
    </p:spTree>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body" idx="1"/>
          </p:nvPr>
        </p:nvSpPr>
        <p:spPr>
          <a:xfrm>
            <a:off x="1066800" y="2057400"/>
            <a:ext cx="7772400" cy="3886200"/>
          </a:xfrm>
        </p:spPr>
        <p:txBody>
          <a:bodyPr/>
          <a:lstStyle/>
          <a:p>
            <a:pPr marL="609600" indent="-609600" eaLnBrk="1" hangingPunct="1">
              <a:lnSpc>
                <a:spcPct val="90000"/>
              </a:lnSpc>
              <a:spcBef>
                <a:spcPct val="50000"/>
              </a:spcBef>
              <a:buNone/>
            </a:pPr>
            <a:endParaRPr lang="en-US" sz="2000" b="1" dirty="0" smtClean="0">
              <a:solidFill>
                <a:srgbClr val="002060"/>
              </a:solidFill>
            </a:endParaRPr>
          </a:p>
          <a:p>
            <a:pPr marL="609600" indent="-609600" eaLnBrk="1" hangingPunct="1">
              <a:lnSpc>
                <a:spcPct val="90000"/>
              </a:lnSpc>
              <a:spcBef>
                <a:spcPct val="50000"/>
              </a:spcBef>
            </a:pPr>
            <a:r>
              <a:rPr lang="en-US" sz="2400" b="1" dirty="0" smtClean="0"/>
              <a:t>An unobstructed path of travel to the polling place;</a:t>
            </a:r>
          </a:p>
          <a:p>
            <a:pPr marL="609600" indent="-609600" eaLnBrk="1" hangingPunct="1">
              <a:lnSpc>
                <a:spcPct val="90000"/>
              </a:lnSpc>
              <a:spcBef>
                <a:spcPct val="50000"/>
              </a:spcBef>
            </a:pPr>
            <a:r>
              <a:rPr lang="en-US" sz="2400" b="1" dirty="0" smtClean="0">
                <a:solidFill>
                  <a:srgbClr val="FF0000"/>
                </a:solidFill>
              </a:rPr>
              <a:t>Level, firm, stable, and slip resistant surfaces;</a:t>
            </a:r>
          </a:p>
          <a:p>
            <a:pPr marL="609600" indent="-609600" eaLnBrk="1" hangingPunct="1">
              <a:lnSpc>
                <a:spcPct val="90000"/>
              </a:lnSpc>
              <a:spcBef>
                <a:spcPct val="50000"/>
              </a:spcBef>
            </a:pPr>
            <a:r>
              <a:rPr lang="en-US" sz="2400" b="1" dirty="0" smtClean="0"/>
              <a:t>An unobstructed area for voting;</a:t>
            </a:r>
          </a:p>
          <a:p>
            <a:pPr marL="609600" indent="-609600" eaLnBrk="1" hangingPunct="1">
              <a:lnSpc>
                <a:spcPct val="90000"/>
              </a:lnSpc>
              <a:spcBef>
                <a:spcPct val="50000"/>
              </a:spcBef>
            </a:pPr>
            <a:r>
              <a:rPr lang="en-US" sz="2400" b="1" dirty="0" smtClean="0">
                <a:solidFill>
                  <a:srgbClr val="FF0000"/>
                </a:solidFill>
              </a:rPr>
              <a:t>Sufficient lighting along the accessible path of travel and within the polling place.</a:t>
            </a:r>
          </a:p>
        </p:txBody>
      </p:sp>
      <p:sp>
        <p:nvSpPr>
          <p:cNvPr id="168964"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160</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1066800" y="2971800"/>
            <a:ext cx="7696200" cy="3124200"/>
          </a:xfrm>
        </p:spPr>
        <p:txBody>
          <a:bodyPr/>
          <a:lstStyle/>
          <a:p>
            <a:pPr marL="609600" indent="-609600" eaLnBrk="1" hangingPunct="1">
              <a:spcBef>
                <a:spcPct val="50000"/>
              </a:spcBef>
            </a:pPr>
            <a:r>
              <a:rPr lang="en-US" sz="2400" b="1" dirty="0" smtClean="0"/>
              <a:t>Any voter who requests assistance is entitled to receive it.  </a:t>
            </a:r>
          </a:p>
          <a:p>
            <a:pPr marL="609600" indent="-609600" eaLnBrk="1" hangingPunct="1">
              <a:spcBef>
                <a:spcPct val="50000"/>
              </a:spcBef>
            </a:pPr>
            <a:r>
              <a:rPr lang="en-US" sz="2400" b="1" dirty="0" smtClean="0">
                <a:solidFill>
                  <a:srgbClr val="FF0000"/>
                </a:solidFill>
              </a:rPr>
              <a:t>You should never ask a voter WHY they need help. It is Federal Law.</a:t>
            </a:r>
          </a:p>
          <a:p>
            <a:pPr marL="609600" indent="-609600" eaLnBrk="1" hangingPunct="1">
              <a:spcBef>
                <a:spcPct val="50000"/>
              </a:spcBef>
            </a:pPr>
            <a:r>
              <a:rPr lang="en-US" sz="2400" b="1" dirty="0" smtClean="0"/>
              <a:t>Part of your responsibility is to ensure that voters know they are allowed to receive assistance.</a:t>
            </a:r>
          </a:p>
        </p:txBody>
      </p:sp>
      <p:sp>
        <p:nvSpPr>
          <p:cNvPr id="169988" name="Rectangle 5"/>
          <p:cNvSpPr>
            <a:spLocks noChangeArrowheads="1"/>
          </p:cNvSpPr>
          <p:nvPr/>
        </p:nvSpPr>
        <p:spPr bwMode="auto">
          <a:xfrm>
            <a:off x="2438400" y="990600"/>
            <a:ext cx="6400800" cy="1739900"/>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Everything Possible </a:t>
            </a:r>
            <a:r>
              <a:rPr lang="en-US" sz="3600" dirty="0" smtClean="0">
                <a:solidFill>
                  <a:schemeClr val="accent2"/>
                </a:solidFill>
                <a:latin typeface="Book Antiqua" pitchFamily="18" charset="0"/>
              </a:rPr>
              <a:t>Must </a:t>
            </a:r>
            <a:r>
              <a:rPr lang="en-US" sz="3600" dirty="0">
                <a:solidFill>
                  <a:schemeClr val="accent2"/>
                </a:solidFill>
                <a:latin typeface="Book Antiqua" pitchFamily="18" charset="0"/>
              </a:rPr>
              <a:t>Be Done to Accommodate All Voters</a:t>
            </a:r>
          </a:p>
        </p:txBody>
      </p:sp>
      <p:sp>
        <p:nvSpPr>
          <p:cNvPr id="169989"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a:t>
            </a:r>
            <a:r>
              <a:rPr lang="en-US" b="1" dirty="0" smtClean="0">
                <a:solidFill>
                  <a:srgbClr val="C00000"/>
                </a:solidFill>
              </a:rPr>
              <a:t> </a:t>
            </a:r>
            <a:fld id="{AC6518D2-150A-4046-BAF2-3225C1728B07}" type="slidenum">
              <a:rPr lang="en-US" b="1" smtClean="0">
                <a:solidFill>
                  <a:srgbClr val="C00000"/>
                </a:solidFill>
              </a:rPr>
              <a:pPr>
                <a:defRPr/>
              </a:pPr>
              <a:t>161</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1066800" y="2743200"/>
            <a:ext cx="7696200" cy="3352800"/>
          </a:xfrm>
        </p:spPr>
        <p:txBody>
          <a:bodyPr/>
          <a:lstStyle/>
          <a:p>
            <a:pPr marL="609600" indent="-609600" eaLnBrk="1" hangingPunct="1">
              <a:spcBef>
                <a:spcPct val="50000"/>
              </a:spcBef>
            </a:pPr>
            <a:r>
              <a:rPr lang="en-US" sz="2400" b="1" dirty="0" smtClean="0"/>
              <a:t>Determine if the Declaration to Secure Assistance is on file. (noted in poll register)</a:t>
            </a:r>
          </a:p>
          <a:p>
            <a:pPr marL="609600" indent="-609600" eaLnBrk="1" hangingPunct="1">
              <a:spcBef>
                <a:spcPct val="50000"/>
              </a:spcBef>
            </a:pPr>
            <a:r>
              <a:rPr lang="en-US" sz="2400" b="1" dirty="0" smtClean="0">
                <a:solidFill>
                  <a:srgbClr val="FF0000"/>
                </a:solidFill>
              </a:rPr>
              <a:t>Have the voter complete the form prior to voting </a:t>
            </a:r>
            <a:r>
              <a:rPr lang="en-US" sz="2400" b="1" u="sng" dirty="0" smtClean="0">
                <a:solidFill>
                  <a:srgbClr val="FF0000"/>
                </a:solidFill>
              </a:rPr>
              <a:t>if necessary</a:t>
            </a:r>
            <a:r>
              <a:rPr lang="en-US" sz="2400" b="1" dirty="0" smtClean="0">
                <a:solidFill>
                  <a:srgbClr val="FF0000"/>
                </a:solidFill>
              </a:rPr>
              <a:t>.</a:t>
            </a:r>
          </a:p>
          <a:p>
            <a:pPr marL="609600" indent="-609600" eaLnBrk="1" hangingPunct="1">
              <a:spcBef>
                <a:spcPct val="50000"/>
              </a:spcBef>
            </a:pPr>
            <a:r>
              <a:rPr lang="en-US" sz="2400" b="1" dirty="0" smtClean="0"/>
              <a:t>The voter may have a person of his or her own choosing provide assistance.</a:t>
            </a:r>
          </a:p>
        </p:txBody>
      </p:sp>
      <p:sp>
        <p:nvSpPr>
          <p:cNvPr id="171012" name="Rectangle 4"/>
          <p:cNvSpPr>
            <a:spLocks noChangeArrowheads="1"/>
          </p:cNvSpPr>
          <p:nvPr/>
        </p:nvSpPr>
        <p:spPr bwMode="auto">
          <a:xfrm>
            <a:off x="2438400" y="1143000"/>
            <a:ext cx="64008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The Procedure for Voters Who Need Assistance</a:t>
            </a:r>
          </a:p>
        </p:txBody>
      </p:sp>
      <p:sp>
        <p:nvSpPr>
          <p:cNvPr id="171013"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162</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body" idx="1"/>
          </p:nvPr>
        </p:nvSpPr>
        <p:spPr>
          <a:xfrm>
            <a:off x="1066800" y="3429000"/>
            <a:ext cx="7696200" cy="2514600"/>
          </a:xfrm>
        </p:spPr>
        <p:txBody>
          <a:bodyPr/>
          <a:lstStyle/>
          <a:p>
            <a:pPr marL="609600" indent="-609600" eaLnBrk="1" hangingPunct="1">
              <a:spcBef>
                <a:spcPct val="50000"/>
              </a:spcBef>
            </a:pPr>
            <a:r>
              <a:rPr lang="en-US" sz="2400" b="1" dirty="0" smtClean="0"/>
              <a:t>Focus on the voter, not the voter’s disability.</a:t>
            </a:r>
          </a:p>
          <a:p>
            <a:pPr marL="609600" indent="-609600" eaLnBrk="1" hangingPunct="1">
              <a:spcBef>
                <a:spcPct val="50000"/>
              </a:spcBef>
            </a:pPr>
            <a:r>
              <a:rPr lang="en-US" sz="2400" b="1" dirty="0" smtClean="0">
                <a:solidFill>
                  <a:srgbClr val="FF0000"/>
                </a:solidFill>
              </a:rPr>
              <a:t>Before you act to offer assistance, ask the person how best to help them. </a:t>
            </a:r>
          </a:p>
          <a:p>
            <a:pPr marL="609600" indent="-609600" eaLnBrk="1" hangingPunct="1">
              <a:spcBef>
                <a:spcPct val="50000"/>
              </a:spcBef>
            </a:pPr>
            <a:r>
              <a:rPr lang="en-US" sz="2400" b="1" dirty="0" smtClean="0"/>
              <a:t>Be considerate of the extra time it might take for a person with a disability to vote.</a:t>
            </a:r>
          </a:p>
        </p:txBody>
      </p:sp>
      <p:sp>
        <p:nvSpPr>
          <p:cNvPr id="172036" name="Rectangle 3"/>
          <p:cNvSpPr>
            <a:spLocks noChangeArrowheads="1"/>
          </p:cNvSpPr>
          <p:nvPr/>
        </p:nvSpPr>
        <p:spPr bwMode="auto">
          <a:xfrm>
            <a:off x="2667000" y="1066800"/>
            <a:ext cx="6477000" cy="369332"/>
          </a:xfrm>
          <a:prstGeom prst="rect">
            <a:avLst/>
          </a:prstGeom>
          <a:noFill/>
          <a:ln w="9525">
            <a:noFill/>
            <a:miter lim="800000"/>
            <a:headEnd/>
            <a:tailEnd/>
          </a:ln>
        </p:spPr>
        <p:txBody>
          <a:bodyPr>
            <a:spAutoFit/>
          </a:bodyPr>
          <a:lstStyle/>
          <a:p>
            <a:pPr marL="342900" indent="-342900">
              <a:spcBef>
                <a:spcPct val="20000"/>
              </a:spcBef>
              <a:buClr>
                <a:srgbClr val="FF0000"/>
              </a:buClr>
              <a:tabLst>
                <a:tab pos="342900" algn="l"/>
              </a:tabLst>
            </a:pPr>
            <a:r>
              <a:rPr lang="en-US" dirty="0">
                <a:solidFill>
                  <a:srgbClr val="7030A0"/>
                </a:solidFill>
                <a:latin typeface="Book Antiqua" pitchFamily="18" charset="0"/>
              </a:rPr>
              <a:t>Sensitivity and Etiquette for Voters with Special Needs</a:t>
            </a:r>
          </a:p>
        </p:txBody>
      </p:sp>
      <p:sp>
        <p:nvSpPr>
          <p:cNvPr id="172037" name="Rectangle 4"/>
          <p:cNvSpPr>
            <a:spLocks noChangeArrowheads="1"/>
          </p:cNvSpPr>
          <p:nvPr/>
        </p:nvSpPr>
        <p:spPr bwMode="auto">
          <a:xfrm>
            <a:off x="2438400" y="2286000"/>
            <a:ext cx="6477000" cy="946150"/>
          </a:xfrm>
          <a:prstGeom prst="rect">
            <a:avLst/>
          </a:prstGeom>
          <a:noFill/>
          <a:ln w="9525">
            <a:noFill/>
            <a:miter lim="800000"/>
            <a:headEnd/>
            <a:tailEnd/>
          </a:ln>
        </p:spPr>
        <p:txBody>
          <a:bodyPr wrap="square">
            <a:spAutoFit/>
          </a:bodyPr>
          <a:lstStyle/>
          <a:p>
            <a:r>
              <a:rPr lang="en-US" sz="2800" dirty="0" smtClean="0">
                <a:solidFill>
                  <a:schemeClr val="accent2"/>
                </a:solidFill>
                <a:latin typeface="Book Antiqua" pitchFamily="18" charset="0"/>
              </a:rPr>
              <a:t>             Tips </a:t>
            </a:r>
            <a:r>
              <a:rPr lang="en-US" sz="2800" dirty="0">
                <a:solidFill>
                  <a:schemeClr val="accent2"/>
                </a:solidFill>
                <a:latin typeface="Book Antiqua" pitchFamily="18" charset="0"/>
              </a:rPr>
              <a:t>on </a:t>
            </a:r>
            <a:r>
              <a:rPr lang="en-US" sz="2800" dirty="0" smtClean="0">
                <a:solidFill>
                  <a:schemeClr val="accent2"/>
                </a:solidFill>
                <a:latin typeface="Book Antiqua" pitchFamily="18" charset="0"/>
              </a:rPr>
              <a:t>Interacting</a:t>
            </a:r>
          </a:p>
          <a:p>
            <a:r>
              <a:rPr lang="en-US" sz="2800" dirty="0" smtClean="0">
                <a:solidFill>
                  <a:schemeClr val="accent2"/>
                </a:solidFill>
                <a:latin typeface="Book Antiqua" pitchFamily="18" charset="0"/>
              </a:rPr>
              <a:t>with </a:t>
            </a:r>
            <a:r>
              <a:rPr lang="en-US" sz="2800" dirty="0">
                <a:solidFill>
                  <a:schemeClr val="accent2"/>
                </a:solidFill>
                <a:latin typeface="Book Antiqua" pitchFamily="18" charset="0"/>
              </a:rPr>
              <a:t>People with Disabilities</a:t>
            </a:r>
          </a:p>
        </p:txBody>
      </p:sp>
      <p:sp>
        <p:nvSpPr>
          <p:cNvPr id="172038"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163</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body" idx="1"/>
          </p:nvPr>
        </p:nvSpPr>
        <p:spPr>
          <a:xfrm>
            <a:off x="1066800" y="2438400"/>
            <a:ext cx="7696200" cy="2743200"/>
          </a:xfrm>
        </p:spPr>
        <p:txBody>
          <a:bodyPr/>
          <a:lstStyle/>
          <a:p>
            <a:pPr marL="609600" indent="-609600" eaLnBrk="1" hangingPunct="1">
              <a:spcBef>
                <a:spcPct val="50000"/>
              </a:spcBef>
            </a:pPr>
            <a:r>
              <a:rPr lang="en-US" sz="2400" b="1" dirty="0" smtClean="0">
                <a:solidFill>
                  <a:srgbClr val="FF0000"/>
                </a:solidFill>
              </a:rPr>
              <a:t>Give attention to a person who has difficulty speaking. </a:t>
            </a:r>
          </a:p>
          <a:p>
            <a:pPr marL="609600" indent="-609600" eaLnBrk="1" hangingPunct="1">
              <a:spcBef>
                <a:spcPct val="50000"/>
              </a:spcBef>
            </a:pPr>
            <a:r>
              <a:rPr lang="en-US" sz="2400" b="1" dirty="0" smtClean="0"/>
              <a:t>Speak calmly, slowly and directly to the voter.</a:t>
            </a:r>
          </a:p>
          <a:p>
            <a:pPr marL="609600" indent="-609600" eaLnBrk="1" hangingPunct="1">
              <a:spcBef>
                <a:spcPct val="50000"/>
              </a:spcBef>
            </a:pPr>
            <a:r>
              <a:rPr lang="en-US" sz="2400" b="1" dirty="0" smtClean="0">
                <a:solidFill>
                  <a:srgbClr val="FF0000"/>
                </a:solidFill>
              </a:rPr>
              <a:t>Include people with disabilities in any conversation or activity you may be engaged in within their vicinity.</a:t>
            </a:r>
          </a:p>
        </p:txBody>
      </p:sp>
      <p:sp>
        <p:nvSpPr>
          <p:cNvPr id="173060"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a:xfrm>
            <a:off x="6553200" y="6400799"/>
            <a:ext cx="2133600" cy="320675"/>
          </a:xfrm>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164</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body" idx="1"/>
          </p:nvPr>
        </p:nvSpPr>
        <p:spPr>
          <a:xfrm>
            <a:off x="1066800" y="2743200"/>
            <a:ext cx="7696200" cy="533400"/>
          </a:xfrm>
        </p:spPr>
        <p:txBody>
          <a:bodyPr/>
          <a:lstStyle/>
          <a:p>
            <a:pPr marL="609600" indent="-609600" eaLnBrk="1" hangingPunct="1">
              <a:spcBef>
                <a:spcPct val="50000"/>
              </a:spcBef>
              <a:buFont typeface="Symbol" pitchFamily="18" charset="2"/>
              <a:buChar char=""/>
            </a:pPr>
            <a:r>
              <a:rPr lang="en-US" sz="2400" b="1" dirty="0" smtClean="0"/>
              <a:t>Focus on the individual in your language:</a:t>
            </a:r>
            <a:endParaRPr lang="en-US" sz="2400" b="1" dirty="0" smtClean="0">
              <a:solidFill>
                <a:srgbClr val="FF0000"/>
              </a:solidFill>
            </a:endParaRPr>
          </a:p>
        </p:txBody>
      </p:sp>
      <p:sp>
        <p:nvSpPr>
          <p:cNvPr id="174084" name="Rectangle 4"/>
          <p:cNvSpPr>
            <a:spLocks noChangeArrowheads="1"/>
          </p:cNvSpPr>
          <p:nvPr/>
        </p:nvSpPr>
        <p:spPr bwMode="auto">
          <a:xfrm>
            <a:off x="1066800" y="1981200"/>
            <a:ext cx="7848600" cy="519113"/>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How Best to Communicate</a:t>
            </a:r>
          </a:p>
        </p:txBody>
      </p:sp>
      <p:sp>
        <p:nvSpPr>
          <p:cNvPr id="174085" name="Rectangle 6"/>
          <p:cNvSpPr>
            <a:spLocks noChangeArrowheads="1"/>
          </p:cNvSpPr>
          <p:nvPr/>
        </p:nvSpPr>
        <p:spPr bwMode="auto">
          <a:xfrm>
            <a:off x="1066800" y="3352800"/>
            <a:ext cx="7696200" cy="2743200"/>
          </a:xfrm>
          <a:prstGeom prst="rect">
            <a:avLst/>
          </a:prstGeom>
          <a:noFill/>
          <a:ln w="9525">
            <a:noFill/>
            <a:miter lim="800000"/>
            <a:headEnd/>
            <a:tailEnd/>
          </a:ln>
        </p:spPr>
        <p:txBody>
          <a:bodyPr/>
          <a:lstStyle/>
          <a:p>
            <a:pPr marL="1200150" indent="-609600">
              <a:spcBef>
                <a:spcPct val="50000"/>
              </a:spcBef>
              <a:buFont typeface="Arial" pitchFamily="34" charset="0"/>
              <a:buChar char="•"/>
            </a:pPr>
            <a:r>
              <a:rPr lang="en-US" sz="2400" dirty="0"/>
              <a:t>Say “person with a disability” rather than “disabled person”</a:t>
            </a:r>
          </a:p>
          <a:p>
            <a:pPr marL="1200150" indent="-609600">
              <a:spcBef>
                <a:spcPct val="50000"/>
              </a:spcBef>
              <a:buFont typeface="Arial" pitchFamily="34" charset="0"/>
              <a:buChar char="•"/>
            </a:pPr>
            <a:r>
              <a:rPr lang="en-US" sz="2400" dirty="0"/>
              <a:t>Say “wheelchair user,” not “wheelchair bound”</a:t>
            </a:r>
          </a:p>
          <a:p>
            <a:pPr marL="1200150" indent="-609600">
              <a:spcBef>
                <a:spcPct val="50000"/>
              </a:spcBef>
              <a:buFont typeface="Arial" pitchFamily="34" charset="0"/>
              <a:buChar char="•"/>
            </a:pPr>
            <a:r>
              <a:rPr lang="en-US" sz="2400" dirty="0"/>
              <a:t>Say “person who is blind” rather than “blind person”</a:t>
            </a:r>
            <a:endParaRPr lang="en-US" sz="2400" dirty="0">
              <a:solidFill>
                <a:srgbClr val="FF0000"/>
              </a:solidFill>
            </a:endParaRPr>
          </a:p>
        </p:txBody>
      </p:sp>
      <p:sp>
        <p:nvSpPr>
          <p:cNvPr id="174086"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165</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body" idx="1"/>
          </p:nvPr>
        </p:nvSpPr>
        <p:spPr>
          <a:xfrm>
            <a:off x="1066800" y="2438400"/>
            <a:ext cx="7696200" cy="1981200"/>
          </a:xfrm>
        </p:spPr>
        <p:txBody>
          <a:bodyPr/>
          <a:lstStyle/>
          <a:p>
            <a:pPr marL="609600" indent="-609600" eaLnBrk="1" hangingPunct="1">
              <a:spcBef>
                <a:spcPct val="50000"/>
              </a:spcBef>
            </a:pPr>
            <a:r>
              <a:rPr lang="en-US" sz="2400" b="1" dirty="0" smtClean="0">
                <a:solidFill>
                  <a:srgbClr val="FF0000"/>
                </a:solidFill>
              </a:rPr>
              <a:t>Realize that many people with disabilities may not like jargon such as “differently abled.”</a:t>
            </a:r>
          </a:p>
          <a:p>
            <a:pPr marL="609600" indent="-609600" eaLnBrk="1" hangingPunct="1">
              <a:spcBef>
                <a:spcPct val="50000"/>
              </a:spcBef>
            </a:pPr>
            <a:r>
              <a:rPr lang="en-US" sz="2400" b="1" dirty="0" smtClean="0"/>
              <a:t>Do not use “they” or “them” to refer to people with special needs.</a:t>
            </a:r>
            <a:endParaRPr lang="en-US" sz="2400" b="1" dirty="0" smtClean="0">
              <a:solidFill>
                <a:srgbClr val="FF0000"/>
              </a:solidFill>
            </a:endParaRPr>
          </a:p>
        </p:txBody>
      </p:sp>
      <p:sp>
        <p:nvSpPr>
          <p:cNvPr id="175108"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166</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body" idx="1"/>
          </p:nvPr>
        </p:nvSpPr>
        <p:spPr>
          <a:xfrm>
            <a:off x="1066800" y="2590800"/>
            <a:ext cx="7772400" cy="1828800"/>
          </a:xfrm>
        </p:spPr>
        <p:txBody>
          <a:bodyPr/>
          <a:lstStyle/>
          <a:p>
            <a:pPr marL="609600" indent="-609600" eaLnBrk="1" hangingPunct="1">
              <a:spcBef>
                <a:spcPct val="50000"/>
              </a:spcBef>
            </a:pPr>
            <a:r>
              <a:rPr lang="en-US" sz="2400" b="1" dirty="0" smtClean="0"/>
              <a:t>Ask first if the person with a disability wants help, then ask how you can best help.</a:t>
            </a:r>
          </a:p>
          <a:p>
            <a:pPr marL="609600" indent="-609600" eaLnBrk="1" hangingPunct="1">
              <a:spcBef>
                <a:spcPct val="50000"/>
              </a:spcBef>
            </a:pPr>
            <a:r>
              <a:rPr lang="en-US" sz="2400" b="1" dirty="0" smtClean="0">
                <a:solidFill>
                  <a:srgbClr val="FF0000"/>
                </a:solidFill>
              </a:rPr>
              <a:t>Respect the personal space of a person with a disability.</a:t>
            </a:r>
          </a:p>
        </p:txBody>
      </p:sp>
      <p:sp>
        <p:nvSpPr>
          <p:cNvPr id="176132" name="Rectangle 4"/>
          <p:cNvSpPr>
            <a:spLocks noChangeArrowheads="1"/>
          </p:cNvSpPr>
          <p:nvPr/>
        </p:nvSpPr>
        <p:spPr bwMode="auto">
          <a:xfrm>
            <a:off x="3886200" y="1905000"/>
            <a:ext cx="5029200" cy="519113"/>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How to Help</a:t>
            </a:r>
          </a:p>
        </p:txBody>
      </p:sp>
      <p:sp>
        <p:nvSpPr>
          <p:cNvPr id="176133" name="Rectangle 5"/>
          <p:cNvSpPr>
            <a:spLocks noChangeArrowheads="1"/>
          </p:cNvSpPr>
          <p:nvPr/>
        </p:nvSpPr>
        <p:spPr bwMode="auto">
          <a:xfrm>
            <a:off x="1066800" y="4343400"/>
            <a:ext cx="7772400" cy="1828800"/>
          </a:xfrm>
          <a:prstGeom prst="rect">
            <a:avLst/>
          </a:prstGeom>
          <a:noFill/>
          <a:ln w="9525">
            <a:noFill/>
            <a:miter lim="800000"/>
            <a:headEnd/>
            <a:tailEnd/>
          </a:ln>
        </p:spPr>
        <p:txBody>
          <a:bodyPr/>
          <a:lstStyle/>
          <a:p>
            <a:pPr marL="1200150" indent="-609600">
              <a:spcBef>
                <a:spcPct val="50000"/>
              </a:spcBef>
              <a:buFont typeface="Arial" pitchFamily="34" charset="0"/>
              <a:buChar char="•"/>
            </a:pPr>
            <a:r>
              <a:rPr lang="en-US" sz="2400" dirty="0">
                <a:solidFill>
                  <a:srgbClr val="FF0000"/>
                </a:solidFill>
              </a:rPr>
              <a:t>Gently touch them on the shoulder or offer your arm</a:t>
            </a:r>
          </a:p>
          <a:p>
            <a:pPr marL="1200150" indent="-609600">
              <a:spcBef>
                <a:spcPct val="50000"/>
              </a:spcBef>
              <a:buFont typeface="Arial" pitchFamily="34" charset="0"/>
              <a:buChar char="•"/>
            </a:pPr>
            <a:r>
              <a:rPr lang="en-US" sz="2400" dirty="0">
                <a:solidFill>
                  <a:srgbClr val="FF0000"/>
                </a:solidFill>
              </a:rPr>
              <a:t>Do not touch a person’s wheelchair without permission</a:t>
            </a:r>
          </a:p>
        </p:txBody>
      </p:sp>
      <p:sp>
        <p:nvSpPr>
          <p:cNvPr id="176134"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a:xfrm>
            <a:off x="6400800" y="6153150"/>
            <a:ext cx="2133600" cy="522288"/>
          </a:xfrm>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167</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a:xfrm>
            <a:off x="1066800" y="2438400"/>
            <a:ext cx="7696200" cy="3733800"/>
          </a:xfrm>
        </p:spPr>
        <p:txBody>
          <a:bodyPr/>
          <a:lstStyle/>
          <a:p>
            <a:pPr marL="609600" indent="-609600" eaLnBrk="1" hangingPunct="1">
              <a:spcBef>
                <a:spcPct val="50000"/>
              </a:spcBef>
            </a:pPr>
            <a:r>
              <a:rPr lang="en-US" sz="2400" b="1" dirty="0" smtClean="0"/>
              <a:t>Be aware that people in wheelchairs have different levels of ability. </a:t>
            </a:r>
          </a:p>
          <a:p>
            <a:pPr marL="609600" indent="-609600" eaLnBrk="1" hangingPunct="1">
              <a:spcBef>
                <a:spcPct val="50000"/>
              </a:spcBef>
            </a:pPr>
            <a:r>
              <a:rPr lang="en-US" sz="2400" b="1" dirty="0" smtClean="0">
                <a:solidFill>
                  <a:srgbClr val="FF0000"/>
                </a:solidFill>
              </a:rPr>
              <a:t>Do not lean across a wheelchair.</a:t>
            </a:r>
          </a:p>
          <a:p>
            <a:pPr marL="609600" indent="-609600" eaLnBrk="1" hangingPunct="1">
              <a:spcBef>
                <a:spcPct val="50000"/>
              </a:spcBef>
            </a:pPr>
            <a:r>
              <a:rPr lang="en-US" sz="2400" b="1" dirty="0" smtClean="0"/>
              <a:t>Never set anything personal, like a drink, on the tray table that may be attached to some wheelchairs. </a:t>
            </a:r>
          </a:p>
          <a:p>
            <a:pPr marL="609600" indent="-609600" eaLnBrk="1" hangingPunct="1">
              <a:spcBef>
                <a:spcPct val="50000"/>
              </a:spcBef>
            </a:pPr>
            <a:r>
              <a:rPr lang="en-US" sz="2400" b="1" dirty="0" smtClean="0">
                <a:solidFill>
                  <a:srgbClr val="FF0000"/>
                </a:solidFill>
              </a:rPr>
              <a:t>Do not touch or pull a person’s wheelchair, cane, or other device without their permission.</a:t>
            </a:r>
          </a:p>
        </p:txBody>
      </p:sp>
      <p:sp>
        <p:nvSpPr>
          <p:cNvPr id="177156" name="Rectangle 6"/>
          <p:cNvSpPr>
            <a:spLocks noChangeArrowheads="1"/>
          </p:cNvSpPr>
          <p:nvPr/>
        </p:nvSpPr>
        <p:spPr bwMode="auto">
          <a:xfrm>
            <a:off x="2362200" y="11430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Mobility Impaired</a:t>
            </a:r>
          </a:p>
        </p:txBody>
      </p:sp>
      <p:sp>
        <p:nvSpPr>
          <p:cNvPr id="177157"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168</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5"/>
          <p:cNvSpPr>
            <a:spLocks noGrp="1" noChangeArrowheads="1"/>
          </p:cNvSpPr>
          <p:nvPr>
            <p:ph type="body" idx="1"/>
          </p:nvPr>
        </p:nvSpPr>
        <p:spPr>
          <a:xfrm>
            <a:off x="1066800" y="2286000"/>
            <a:ext cx="7848600" cy="3733800"/>
          </a:xfrm>
        </p:spPr>
        <p:txBody>
          <a:bodyPr/>
          <a:lstStyle/>
          <a:p>
            <a:pPr marL="609600" indent="-609600" eaLnBrk="1" hangingPunct="1">
              <a:spcBef>
                <a:spcPct val="50000"/>
              </a:spcBef>
            </a:pPr>
            <a:r>
              <a:rPr lang="en-US" sz="2400" b="1" dirty="0" smtClean="0"/>
              <a:t>Make sure there are clear paths in the polling room for wheelchairs.</a:t>
            </a:r>
          </a:p>
          <a:p>
            <a:pPr marL="609600" indent="-609600" eaLnBrk="1" hangingPunct="1">
              <a:spcBef>
                <a:spcPct val="50000"/>
              </a:spcBef>
            </a:pPr>
            <a:r>
              <a:rPr lang="en-US" sz="2400" b="1" dirty="0" smtClean="0">
                <a:solidFill>
                  <a:srgbClr val="FF0000"/>
                </a:solidFill>
              </a:rPr>
              <a:t>Stand at a distance or sit so a person in a wheelchair does not have to strain to make eye contact. </a:t>
            </a:r>
          </a:p>
          <a:p>
            <a:pPr marL="609600" indent="-609600" eaLnBrk="1" hangingPunct="1">
              <a:spcBef>
                <a:spcPct val="50000"/>
              </a:spcBef>
            </a:pPr>
            <a:r>
              <a:rPr lang="en-US" sz="2400" b="1" dirty="0" smtClean="0"/>
              <a:t>Make sure ramps provide the closest accessibility to the polling place.</a:t>
            </a:r>
          </a:p>
        </p:txBody>
      </p:sp>
      <p:sp>
        <p:nvSpPr>
          <p:cNvPr id="178180"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169</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029200" y="1066800"/>
            <a:ext cx="3810000" cy="381000"/>
          </a:xfrm>
        </p:spPr>
        <p:txBody>
          <a:bodyPr/>
          <a:lstStyle/>
          <a:p>
            <a:pPr algn="l" eaLnBrk="1" hangingPunct="1"/>
            <a:r>
              <a:rPr lang="en-US" sz="2400" b="1" dirty="0" smtClean="0">
                <a:solidFill>
                  <a:srgbClr val="7030A0"/>
                </a:solidFill>
                <a:latin typeface="Book Antiqua" pitchFamily="18" charset="0"/>
              </a:rPr>
              <a:t>In addition, you must not</a:t>
            </a:r>
            <a:r>
              <a:rPr lang="en-US" sz="2400" dirty="0" smtClean="0">
                <a:solidFill>
                  <a:srgbClr val="7030A0"/>
                </a:solidFill>
                <a:latin typeface="Book Antiqua" pitchFamily="18" charset="0"/>
              </a:rPr>
              <a:t>:</a:t>
            </a:r>
          </a:p>
        </p:txBody>
      </p:sp>
      <p:sp>
        <p:nvSpPr>
          <p:cNvPr id="21508" name="Rectangle 4"/>
          <p:cNvSpPr>
            <a:spLocks noGrp="1" noChangeArrowheads="1"/>
          </p:cNvSpPr>
          <p:nvPr>
            <p:ph type="body" idx="1"/>
          </p:nvPr>
        </p:nvSpPr>
        <p:spPr>
          <a:xfrm>
            <a:off x="1066800" y="2286000"/>
            <a:ext cx="7772400" cy="3200400"/>
          </a:xfrm>
        </p:spPr>
        <p:txBody>
          <a:bodyPr/>
          <a:lstStyle/>
          <a:p>
            <a:pPr marL="609600" indent="-609600" eaLnBrk="1" hangingPunct="1">
              <a:spcBef>
                <a:spcPct val="50000"/>
              </a:spcBef>
            </a:pPr>
            <a:r>
              <a:rPr lang="en-US" sz="2400" b="1" dirty="0" smtClean="0"/>
              <a:t>Make comments or facial or hand expressions concerning voters’ conversations or comments regarding how they will vote, how they voted, or their opinions about the candidates or issues.</a:t>
            </a:r>
          </a:p>
          <a:p>
            <a:pPr marL="609600" indent="-609600" eaLnBrk="1" hangingPunct="1">
              <a:spcBef>
                <a:spcPct val="50000"/>
              </a:spcBef>
            </a:pPr>
            <a:r>
              <a:rPr lang="en-US" sz="2400" b="1" dirty="0" smtClean="0">
                <a:solidFill>
                  <a:srgbClr val="C00000"/>
                </a:solidFill>
              </a:rPr>
              <a:t>React to or make comments about a voter’s request to change political party affiliation.</a:t>
            </a:r>
          </a:p>
        </p:txBody>
      </p:sp>
      <p:sp>
        <p:nvSpPr>
          <p:cNvPr id="21509" name="Text Box 5"/>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17</a:t>
            </a:fld>
            <a:endParaRPr lang="en-US" dirty="0"/>
          </a:p>
        </p:txBody>
      </p:sp>
    </p:spTree>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1066800" y="2133600"/>
            <a:ext cx="7848600" cy="3733800"/>
          </a:xfrm>
        </p:spPr>
        <p:txBody>
          <a:bodyPr/>
          <a:lstStyle/>
          <a:p>
            <a:pPr marL="609600" indent="-609600" eaLnBrk="1" hangingPunct="1">
              <a:spcBef>
                <a:spcPct val="50000"/>
              </a:spcBef>
            </a:pPr>
            <a:r>
              <a:rPr lang="en-US" sz="2400" b="1" dirty="0" smtClean="0">
                <a:solidFill>
                  <a:srgbClr val="FF0000"/>
                </a:solidFill>
              </a:rPr>
              <a:t>Make sure ramps, doorways and hallways are not obstructed.</a:t>
            </a:r>
          </a:p>
          <a:p>
            <a:pPr marL="609600" indent="-609600" eaLnBrk="1" hangingPunct="1">
              <a:spcBef>
                <a:spcPct val="50000"/>
              </a:spcBef>
            </a:pPr>
            <a:r>
              <a:rPr lang="en-US" sz="2400" b="1" dirty="0" smtClean="0"/>
              <a:t>Be aware of the reaching limits of people in wheelchairs.</a:t>
            </a:r>
          </a:p>
          <a:p>
            <a:pPr marL="609600" indent="-609600" eaLnBrk="1" hangingPunct="1">
              <a:spcBef>
                <a:spcPct val="50000"/>
              </a:spcBef>
            </a:pPr>
            <a:r>
              <a:rPr lang="en-US" sz="2400" b="1" dirty="0" smtClean="0">
                <a:solidFill>
                  <a:srgbClr val="FF0000"/>
                </a:solidFill>
              </a:rPr>
              <a:t>Step around a high counter or table to conduct your business with a person in a wheelchair.</a:t>
            </a:r>
          </a:p>
          <a:p>
            <a:pPr marL="609600" indent="-609600" eaLnBrk="1" hangingPunct="1">
              <a:spcBef>
                <a:spcPct val="50000"/>
              </a:spcBef>
            </a:pPr>
            <a:endParaRPr lang="en-US" sz="2400" b="1" dirty="0" smtClean="0">
              <a:solidFill>
                <a:srgbClr val="FF0000"/>
              </a:solidFill>
            </a:endParaRPr>
          </a:p>
          <a:p>
            <a:pPr marL="609600" indent="-609600" eaLnBrk="1" hangingPunct="1">
              <a:spcBef>
                <a:spcPct val="50000"/>
              </a:spcBef>
            </a:pPr>
            <a:endParaRPr lang="en-US" sz="2400" b="1" dirty="0" smtClean="0"/>
          </a:p>
        </p:txBody>
      </p:sp>
      <p:sp>
        <p:nvSpPr>
          <p:cNvPr id="179204" name="Text Box 4"/>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170</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1066800" y="2362200"/>
            <a:ext cx="7848600" cy="3657600"/>
          </a:xfrm>
        </p:spPr>
        <p:txBody>
          <a:bodyPr/>
          <a:lstStyle/>
          <a:p>
            <a:pPr marL="609600" indent="-609600" eaLnBrk="1" hangingPunct="1">
              <a:spcBef>
                <a:spcPct val="50000"/>
              </a:spcBef>
            </a:pPr>
            <a:r>
              <a:rPr lang="en-US" sz="2400" b="1" dirty="0" smtClean="0"/>
              <a:t>Identify yourself and others who may be with you.</a:t>
            </a:r>
          </a:p>
          <a:p>
            <a:pPr marL="609600" indent="-609600" eaLnBrk="1" hangingPunct="1">
              <a:spcBef>
                <a:spcPct val="50000"/>
              </a:spcBef>
            </a:pPr>
            <a:r>
              <a:rPr lang="en-US" sz="2400" b="1" dirty="0" smtClean="0">
                <a:solidFill>
                  <a:srgbClr val="FF0000"/>
                </a:solidFill>
              </a:rPr>
              <a:t>Acknowledge if you are entering or leaving a room.</a:t>
            </a:r>
          </a:p>
          <a:p>
            <a:pPr marL="609600" indent="-609600" eaLnBrk="1" hangingPunct="1">
              <a:spcBef>
                <a:spcPct val="50000"/>
              </a:spcBef>
            </a:pPr>
            <a:r>
              <a:rPr lang="en-US" sz="2400" b="1" dirty="0" smtClean="0"/>
              <a:t>Be prepared to offer assistance in orienting the individual to the room and objects within it.</a:t>
            </a:r>
          </a:p>
          <a:p>
            <a:pPr marL="609600" indent="-609600" eaLnBrk="1" hangingPunct="1">
              <a:spcBef>
                <a:spcPct val="50000"/>
              </a:spcBef>
            </a:pPr>
            <a:r>
              <a:rPr lang="en-US" sz="2400" b="1" dirty="0" smtClean="0">
                <a:solidFill>
                  <a:srgbClr val="FF0000"/>
                </a:solidFill>
              </a:rPr>
              <a:t>Be prepared to offer the voter assistance in reading.</a:t>
            </a:r>
          </a:p>
        </p:txBody>
      </p:sp>
      <p:sp>
        <p:nvSpPr>
          <p:cNvPr id="180228" name="Rectangle 6"/>
          <p:cNvSpPr>
            <a:spLocks noChangeArrowheads="1"/>
          </p:cNvSpPr>
          <p:nvPr/>
        </p:nvSpPr>
        <p:spPr bwMode="auto">
          <a:xfrm>
            <a:off x="23622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Blind or Visually Impaired</a:t>
            </a:r>
          </a:p>
        </p:txBody>
      </p:sp>
      <p:sp>
        <p:nvSpPr>
          <p:cNvPr id="180229"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171</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1066800" y="2209800"/>
            <a:ext cx="7924800" cy="4038600"/>
          </a:xfrm>
        </p:spPr>
        <p:txBody>
          <a:bodyPr/>
          <a:lstStyle/>
          <a:p>
            <a:pPr marL="609600" indent="-609600" eaLnBrk="1" hangingPunct="1">
              <a:spcBef>
                <a:spcPct val="50000"/>
              </a:spcBef>
            </a:pPr>
            <a:r>
              <a:rPr lang="en-US" sz="2400" b="1" dirty="0" smtClean="0"/>
              <a:t>Let the individual take your arm if you are to lead.</a:t>
            </a:r>
          </a:p>
          <a:p>
            <a:pPr marL="609600" indent="-609600" eaLnBrk="1" hangingPunct="1">
              <a:spcBef>
                <a:spcPct val="50000"/>
              </a:spcBef>
            </a:pPr>
            <a:r>
              <a:rPr lang="en-US" sz="2400" b="1" dirty="0" smtClean="0">
                <a:solidFill>
                  <a:srgbClr val="FF0000"/>
                </a:solidFill>
              </a:rPr>
              <a:t>Provide a guiding device such as a ruler or card to help with signing forms.</a:t>
            </a:r>
          </a:p>
          <a:p>
            <a:pPr marL="609600" indent="-609600" eaLnBrk="1" hangingPunct="1">
              <a:spcBef>
                <a:spcPct val="50000"/>
              </a:spcBef>
            </a:pPr>
            <a:r>
              <a:rPr lang="en-US" sz="2400" b="1" dirty="0" smtClean="0"/>
              <a:t>Be specific and non-visual with directions.</a:t>
            </a:r>
          </a:p>
          <a:p>
            <a:pPr marL="609600" indent="-609600" eaLnBrk="1" hangingPunct="1">
              <a:spcBef>
                <a:spcPct val="50000"/>
              </a:spcBef>
            </a:pPr>
            <a:r>
              <a:rPr lang="en-US" sz="2400" b="1" dirty="0" smtClean="0">
                <a:solidFill>
                  <a:srgbClr val="FF0000"/>
                </a:solidFill>
              </a:rPr>
              <a:t>Offer magnifying sheets for visually impaired voters.</a:t>
            </a:r>
          </a:p>
        </p:txBody>
      </p:sp>
      <p:sp>
        <p:nvSpPr>
          <p:cNvPr id="181252"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172</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1066800" y="2057400"/>
            <a:ext cx="7848600" cy="4114800"/>
          </a:xfrm>
        </p:spPr>
        <p:txBody>
          <a:bodyPr/>
          <a:lstStyle/>
          <a:p>
            <a:pPr marL="609600" indent="-609600" eaLnBrk="1" hangingPunct="1">
              <a:spcBef>
                <a:spcPct val="50000"/>
              </a:spcBef>
            </a:pPr>
            <a:r>
              <a:rPr lang="en-US" sz="2400" b="1" dirty="0" smtClean="0"/>
              <a:t>Do not automatically assume that a voter with a service animal is blind. </a:t>
            </a:r>
          </a:p>
          <a:p>
            <a:pPr marL="609600" indent="-609600" eaLnBrk="1" hangingPunct="1">
              <a:spcBef>
                <a:spcPct val="50000"/>
              </a:spcBef>
            </a:pPr>
            <a:r>
              <a:rPr lang="en-US" sz="2400" b="1" dirty="0" smtClean="0">
                <a:solidFill>
                  <a:srgbClr val="FF0000"/>
                </a:solidFill>
              </a:rPr>
              <a:t>Do not pet the animal. </a:t>
            </a:r>
          </a:p>
          <a:p>
            <a:pPr marL="609600" indent="-609600" eaLnBrk="1" hangingPunct="1">
              <a:spcBef>
                <a:spcPct val="50000"/>
              </a:spcBef>
            </a:pPr>
            <a:r>
              <a:rPr lang="en-US" sz="2400" b="1" dirty="0" smtClean="0"/>
              <a:t>Excuse yourself and move away from the service animal if it makes you uncomfortable.</a:t>
            </a:r>
          </a:p>
          <a:p>
            <a:pPr marL="609600" indent="-609600" eaLnBrk="1" hangingPunct="1">
              <a:spcBef>
                <a:spcPct val="50000"/>
              </a:spcBef>
            </a:pPr>
            <a:r>
              <a:rPr lang="en-US" sz="2400" b="1" dirty="0" smtClean="0">
                <a:solidFill>
                  <a:srgbClr val="FF0000"/>
                </a:solidFill>
              </a:rPr>
              <a:t>Should someone complain, explain that federal and state laws protect the rights of individuals with disabilities to be accompanied by service animals.</a:t>
            </a:r>
          </a:p>
        </p:txBody>
      </p:sp>
      <p:sp>
        <p:nvSpPr>
          <p:cNvPr id="182276" name="Rectangle 7"/>
          <p:cNvSpPr>
            <a:spLocks noChangeArrowheads="1"/>
          </p:cNvSpPr>
          <p:nvPr/>
        </p:nvSpPr>
        <p:spPr bwMode="auto">
          <a:xfrm>
            <a:off x="2362200" y="990600"/>
            <a:ext cx="6477000" cy="641350"/>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Service Animals</a:t>
            </a:r>
          </a:p>
        </p:txBody>
      </p:sp>
      <p:sp>
        <p:nvSpPr>
          <p:cNvPr id="182277" name="Text Box 8"/>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173</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1066800" y="2438400"/>
            <a:ext cx="7848600" cy="3886200"/>
          </a:xfrm>
        </p:spPr>
        <p:txBody>
          <a:bodyPr/>
          <a:lstStyle/>
          <a:p>
            <a:pPr marL="609600" indent="-609600" eaLnBrk="1" hangingPunct="1">
              <a:spcBef>
                <a:spcPct val="50000"/>
              </a:spcBef>
            </a:pPr>
            <a:r>
              <a:rPr lang="en-US" sz="2400" b="1" dirty="0" smtClean="0"/>
              <a:t>Speak clearly.</a:t>
            </a:r>
          </a:p>
          <a:p>
            <a:pPr marL="609600" indent="-609600" eaLnBrk="1" hangingPunct="1">
              <a:spcBef>
                <a:spcPct val="50000"/>
              </a:spcBef>
            </a:pPr>
            <a:r>
              <a:rPr lang="en-US" sz="2400" b="1" dirty="0" smtClean="0">
                <a:solidFill>
                  <a:srgbClr val="FF0000"/>
                </a:solidFill>
              </a:rPr>
              <a:t>Keep your face, especially your mouth, unobstructed.</a:t>
            </a:r>
          </a:p>
          <a:p>
            <a:pPr marL="609600" indent="-609600" eaLnBrk="1" hangingPunct="1">
              <a:spcBef>
                <a:spcPct val="50000"/>
              </a:spcBef>
            </a:pPr>
            <a:r>
              <a:rPr lang="en-US" sz="2400" b="1" dirty="0" smtClean="0"/>
              <a:t>If you speak through an interpreter, face the voter who is deaf when you speak.</a:t>
            </a:r>
          </a:p>
          <a:p>
            <a:pPr marL="609600" indent="-609600" eaLnBrk="1" hangingPunct="1">
              <a:spcBef>
                <a:spcPct val="50000"/>
              </a:spcBef>
            </a:pPr>
            <a:r>
              <a:rPr lang="en-US" sz="2400" b="1" dirty="0" smtClean="0">
                <a:solidFill>
                  <a:srgbClr val="FF0000"/>
                </a:solidFill>
              </a:rPr>
              <a:t>Listen attentively.</a:t>
            </a:r>
          </a:p>
          <a:p>
            <a:pPr marL="609600" indent="-609600" eaLnBrk="1" hangingPunct="1">
              <a:spcBef>
                <a:spcPct val="50000"/>
              </a:spcBef>
            </a:pPr>
            <a:endParaRPr lang="en-US" sz="2400" b="1" dirty="0" smtClean="0">
              <a:solidFill>
                <a:srgbClr val="FF0000"/>
              </a:solidFill>
            </a:endParaRPr>
          </a:p>
        </p:txBody>
      </p:sp>
      <p:sp>
        <p:nvSpPr>
          <p:cNvPr id="183300" name="Rectangle 6"/>
          <p:cNvSpPr>
            <a:spLocks noChangeArrowheads="1"/>
          </p:cNvSpPr>
          <p:nvPr/>
        </p:nvSpPr>
        <p:spPr bwMode="auto">
          <a:xfrm>
            <a:off x="23622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Deaf or Hearing Impaired</a:t>
            </a:r>
          </a:p>
        </p:txBody>
      </p:sp>
      <p:sp>
        <p:nvSpPr>
          <p:cNvPr id="183301"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174</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1"/>
          </p:nvPr>
        </p:nvSpPr>
        <p:spPr>
          <a:xfrm>
            <a:off x="1066800" y="2286000"/>
            <a:ext cx="7848600" cy="3505200"/>
          </a:xfrm>
        </p:spPr>
        <p:txBody>
          <a:bodyPr/>
          <a:lstStyle/>
          <a:p>
            <a:pPr marL="609600" indent="-609600" eaLnBrk="1" hangingPunct="1">
              <a:spcBef>
                <a:spcPct val="50000"/>
              </a:spcBef>
            </a:pPr>
            <a:r>
              <a:rPr lang="en-US" sz="2400" b="1" dirty="0" smtClean="0"/>
              <a:t>Do not finish sentences for the person. </a:t>
            </a:r>
          </a:p>
          <a:p>
            <a:pPr marL="609600" indent="-609600" eaLnBrk="1" hangingPunct="1">
              <a:spcBef>
                <a:spcPct val="50000"/>
              </a:spcBef>
            </a:pPr>
            <a:r>
              <a:rPr lang="en-US" sz="2400" b="1" dirty="0" smtClean="0">
                <a:solidFill>
                  <a:srgbClr val="FF0000"/>
                </a:solidFill>
              </a:rPr>
              <a:t>If you do not understand the person, do not pretend that you do. </a:t>
            </a:r>
          </a:p>
          <a:p>
            <a:pPr marL="609600" indent="-609600" eaLnBrk="1" hangingPunct="1">
              <a:spcBef>
                <a:spcPct val="50000"/>
              </a:spcBef>
            </a:pPr>
            <a:r>
              <a:rPr lang="en-US" sz="2400" b="1" dirty="0" smtClean="0"/>
              <a:t>You may find it helpful to communicate in gestures or writing.</a:t>
            </a:r>
          </a:p>
          <a:p>
            <a:pPr marL="609600" indent="-609600" eaLnBrk="1" hangingPunct="1">
              <a:spcBef>
                <a:spcPct val="50000"/>
              </a:spcBef>
            </a:pPr>
            <a:r>
              <a:rPr lang="en-US" sz="2400" b="1" dirty="0" smtClean="0">
                <a:solidFill>
                  <a:srgbClr val="FF0000"/>
                </a:solidFill>
              </a:rPr>
              <a:t>To get the attention of someone who is deaf, gently tap his or her shoulder.</a:t>
            </a:r>
          </a:p>
        </p:txBody>
      </p:sp>
      <p:sp>
        <p:nvSpPr>
          <p:cNvPr id="184324"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175</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1066800" y="3048000"/>
            <a:ext cx="7848600" cy="2819400"/>
          </a:xfrm>
        </p:spPr>
        <p:txBody>
          <a:bodyPr/>
          <a:lstStyle/>
          <a:p>
            <a:pPr marL="609600" indent="-609600" eaLnBrk="1" hangingPunct="1">
              <a:spcBef>
                <a:spcPct val="50000"/>
              </a:spcBef>
            </a:pPr>
            <a:r>
              <a:rPr lang="en-US" sz="2400" b="1" dirty="0" smtClean="0"/>
              <a:t>Be patient. </a:t>
            </a:r>
          </a:p>
          <a:p>
            <a:pPr marL="609600" indent="-609600" eaLnBrk="1" hangingPunct="1">
              <a:spcBef>
                <a:spcPct val="50000"/>
              </a:spcBef>
            </a:pPr>
            <a:r>
              <a:rPr lang="en-US" sz="2400" b="1" dirty="0" smtClean="0">
                <a:solidFill>
                  <a:srgbClr val="FF0000"/>
                </a:solidFill>
              </a:rPr>
              <a:t>Speak slowly.</a:t>
            </a:r>
          </a:p>
          <a:p>
            <a:pPr marL="609600" indent="-609600" eaLnBrk="1" hangingPunct="1">
              <a:spcBef>
                <a:spcPct val="50000"/>
              </a:spcBef>
            </a:pPr>
            <a:r>
              <a:rPr lang="en-US" sz="2400" b="1" dirty="0" smtClean="0"/>
              <a:t>Do not “talk down.” </a:t>
            </a:r>
          </a:p>
        </p:txBody>
      </p:sp>
      <p:sp>
        <p:nvSpPr>
          <p:cNvPr id="185348" name="Rectangle 6"/>
          <p:cNvSpPr>
            <a:spLocks noChangeArrowheads="1"/>
          </p:cNvSpPr>
          <p:nvPr/>
        </p:nvSpPr>
        <p:spPr bwMode="auto">
          <a:xfrm>
            <a:off x="2362200" y="13716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a:t>
            </a:r>
            <a:r>
              <a:rPr lang="en-US" sz="3600" dirty="0" smtClean="0">
                <a:solidFill>
                  <a:schemeClr val="accent2"/>
                </a:solidFill>
                <a:latin typeface="Book Antiqua" pitchFamily="18" charset="0"/>
              </a:rPr>
              <a:t>Mentally </a:t>
            </a:r>
            <a:r>
              <a:rPr lang="en-US" sz="3600" dirty="0">
                <a:solidFill>
                  <a:schemeClr val="accent2"/>
                </a:solidFill>
                <a:latin typeface="Book Antiqua" pitchFamily="18" charset="0"/>
              </a:rPr>
              <a:t>Impaired</a:t>
            </a:r>
          </a:p>
        </p:txBody>
      </p:sp>
      <p:sp>
        <p:nvSpPr>
          <p:cNvPr id="185349"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176</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1066800" y="4038600"/>
            <a:ext cx="7696200" cy="2057400"/>
          </a:xfrm>
        </p:spPr>
        <p:txBody>
          <a:bodyPr/>
          <a:lstStyle/>
          <a:p>
            <a:pPr marL="609600" indent="-609600" eaLnBrk="1" hangingPunct="1">
              <a:spcBef>
                <a:spcPct val="50000"/>
              </a:spcBef>
            </a:pPr>
            <a:r>
              <a:rPr lang="en-US" sz="2400" b="1" dirty="0" smtClean="0"/>
              <a:t>Talk to the individual, not the interpreter.</a:t>
            </a:r>
          </a:p>
          <a:p>
            <a:pPr marL="609600" indent="-609600" eaLnBrk="1" hangingPunct="1">
              <a:spcBef>
                <a:spcPct val="50000"/>
              </a:spcBef>
            </a:pPr>
            <a:r>
              <a:rPr lang="en-US" sz="2400" b="1" dirty="0" smtClean="0">
                <a:solidFill>
                  <a:srgbClr val="FF0000"/>
                </a:solidFill>
              </a:rPr>
              <a:t>Avoid long, complex sentences.</a:t>
            </a:r>
          </a:p>
          <a:p>
            <a:pPr marL="609600" indent="-609600" eaLnBrk="1" hangingPunct="1">
              <a:spcBef>
                <a:spcPct val="50000"/>
              </a:spcBef>
            </a:pPr>
            <a:r>
              <a:rPr lang="en-US" sz="2400" b="1" dirty="0" smtClean="0"/>
              <a:t>Pause more frequently than normal. </a:t>
            </a:r>
          </a:p>
        </p:txBody>
      </p:sp>
      <p:sp>
        <p:nvSpPr>
          <p:cNvPr id="186372" name="Rectangle 5"/>
          <p:cNvSpPr>
            <a:spLocks noChangeArrowheads="1"/>
          </p:cNvSpPr>
          <p:nvPr/>
        </p:nvSpPr>
        <p:spPr bwMode="auto">
          <a:xfrm>
            <a:off x="2362200" y="14478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Speak a Foreign </a:t>
            </a:r>
            <a:r>
              <a:rPr lang="en-US" sz="3600" dirty="0" smtClean="0">
                <a:solidFill>
                  <a:schemeClr val="accent2"/>
                </a:solidFill>
                <a:latin typeface="Book Antiqua" pitchFamily="18" charset="0"/>
              </a:rPr>
              <a:t>Language</a:t>
            </a:r>
            <a:endParaRPr lang="en-US" sz="3600" dirty="0">
              <a:solidFill>
                <a:schemeClr val="accent2"/>
              </a:solidFill>
              <a:latin typeface="Book Antiqua" pitchFamily="18" charset="0"/>
            </a:endParaRPr>
          </a:p>
        </p:txBody>
      </p:sp>
      <p:sp>
        <p:nvSpPr>
          <p:cNvPr id="186373" name="Rectangle 7"/>
          <p:cNvSpPr>
            <a:spLocks noChangeArrowheads="1"/>
          </p:cNvSpPr>
          <p:nvPr/>
        </p:nvSpPr>
        <p:spPr bwMode="auto">
          <a:xfrm>
            <a:off x="1066800" y="2819400"/>
            <a:ext cx="7848600" cy="946150"/>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General Strategies for Accommodating Foreign Language Voters…</a:t>
            </a:r>
          </a:p>
        </p:txBody>
      </p:sp>
      <p:sp>
        <p:nvSpPr>
          <p:cNvPr id="186374" name="Text Box 8"/>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177</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body" idx="1"/>
          </p:nvPr>
        </p:nvSpPr>
        <p:spPr>
          <a:xfrm>
            <a:off x="1066800" y="2362200"/>
            <a:ext cx="7848600" cy="2438400"/>
          </a:xfrm>
        </p:spPr>
        <p:txBody>
          <a:bodyPr/>
          <a:lstStyle/>
          <a:p>
            <a:pPr marL="609600" indent="-609600" eaLnBrk="1" hangingPunct="1">
              <a:spcBef>
                <a:spcPct val="50000"/>
              </a:spcBef>
            </a:pPr>
            <a:r>
              <a:rPr lang="en-US" sz="2400" b="1" dirty="0" smtClean="0">
                <a:solidFill>
                  <a:srgbClr val="FF0000"/>
                </a:solidFill>
              </a:rPr>
              <a:t>Watch to make sure the interpreter is keeping up with you.</a:t>
            </a:r>
          </a:p>
          <a:p>
            <a:pPr marL="609600" indent="-609600" eaLnBrk="1" hangingPunct="1">
              <a:spcBef>
                <a:spcPct val="50000"/>
              </a:spcBef>
            </a:pPr>
            <a:r>
              <a:rPr lang="en-US" sz="2400" b="1" dirty="0" smtClean="0"/>
              <a:t>Only interrupt the interpreter when absolutely necessary. </a:t>
            </a:r>
          </a:p>
          <a:p>
            <a:pPr marL="609600" indent="-609600" eaLnBrk="1" hangingPunct="1">
              <a:spcBef>
                <a:spcPct val="50000"/>
              </a:spcBef>
            </a:pPr>
            <a:r>
              <a:rPr lang="en-US" sz="2400" b="1" dirty="0" smtClean="0">
                <a:solidFill>
                  <a:srgbClr val="FF0000"/>
                </a:solidFill>
              </a:rPr>
              <a:t>Avoid excessive gestures and body language. </a:t>
            </a:r>
          </a:p>
        </p:txBody>
      </p:sp>
      <p:sp>
        <p:nvSpPr>
          <p:cNvPr id="187396"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178</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219200"/>
            <a:ext cx="6172200" cy="1676400"/>
          </a:xfrm>
        </p:spPr>
        <p:txBody>
          <a:bodyPr/>
          <a:lstStyle/>
          <a:p>
            <a:r>
              <a:rPr lang="en-US" b="1" dirty="0" smtClean="0">
                <a:solidFill>
                  <a:schemeClr val="accent2"/>
                </a:solidFill>
                <a:latin typeface="Century Gothic" pitchFamily="34" charset="0"/>
              </a:rPr>
              <a:t>TOPIC 12:</a:t>
            </a:r>
            <a:endParaRPr lang="en-US" dirty="0"/>
          </a:p>
        </p:txBody>
      </p:sp>
      <p:sp>
        <p:nvSpPr>
          <p:cNvPr id="3" name="Content Placeholder 2"/>
          <p:cNvSpPr>
            <a:spLocks noGrp="1"/>
          </p:cNvSpPr>
          <p:nvPr>
            <p:ph idx="1"/>
          </p:nvPr>
        </p:nvSpPr>
        <p:spPr>
          <a:xfrm>
            <a:off x="1676400" y="2971800"/>
            <a:ext cx="7010400" cy="3154363"/>
          </a:xfrm>
        </p:spPr>
        <p:txBody>
          <a:bodyPr/>
          <a:lstStyle/>
          <a:p>
            <a:pPr algn="ctr">
              <a:buNone/>
            </a:pPr>
            <a:r>
              <a:rPr lang="en-US" sz="5400" b="1" dirty="0" smtClean="0">
                <a:solidFill>
                  <a:schemeClr val="accent2"/>
                </a:solidFill>
                <a:latin typeface="Century Gothic" pitchFamily="34" charset="0"/>
              </a:rPr>
              <a:t>Early Voting</a:t>
            </a:r>
            <a:endParaRPr lang="en-US" sz="5400" dirty="0"/>
          </a:p>
        </p:txBody>
      </p:sp>
      <p:sp>
        <p:nvSpPr>
          <p:cNvPr id="4" name="Slide Number Placeholder 3"/>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179</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657600" y="1295400"/>
            <a:ext cx="5257800" cy="990600"/>
          </a:xfrm>
        </p:spPr>
        <p:txBody>
          <a:bodyPr/>
          <a:lstStyle/>
          <a:p>
            <a:pPr algn="l" eaLnBrk="1" hangingPunct="1">
              <a:buClr>
                <a:srgbClr val="FF0000"/>
              </a:buClr>
              <a:buFont typeface="Wingdings" pitchFamily="2" charset="2"/>
              <a:buChar char="§"/>
            </a:pPr>
            <a:r>
              <a:rPr lang="en-US" sz="3600" b="1" dirty="0" smtClean="0">
                <a:solidFill>
                  <a:schemeClr val="accent2"/>
                </a:solidFill>
              </a:rPr>
              <a:t> </a:t>
            </a:r>
            <a:r>
              <a:rPr lang="en-US" sz="3600" b="1" dirty="0" smtClean="0">
                <a:solidFill>
                  <a:schemeClr val="accent2"/>
                </a:solidFill>
                <a:latin typeface="Book Antiqua" pitchFamily="18" charset="0"/>
              </a:rPr>
              <a:t>Safety First!</a:t>
            </a:r>
          </a:p>
        </p:txBody>
      </p:sp>
      <p:sp>
        <p:nvSpPr>
          <p:cNvPr id="22532" name="Rectangle 3"/>
          <p:cNvSpPr>
            <a:spLocks noGrp="1" noChangeArrowheads="1"/>
          </p:cNvSpPr>
          <p:nvPr>
            <p:ph type="body" idx="1"/>
          </p:nvPr>
        </p:nvSpPr>
        <p:spPr>
          <a:xfrm>
            <a:off x="1066800" y="3276600"/>
            <a:ext cx="7620000" cy="2590800"/>
          </a:xfrm>
        </p:spPr>
        <p:txBody>
          <a:bodyPr/>
          <a:lstStyle/>
          <a:p>
            <a:pPr marL="457200" indent="-457200" eaLnBrk="1" hangingPunct="1">
              <a:spcBef>
                <a:spcPct val="50000"/>
              </a:spcBef>
              <a:tabLst>
                <a:tab pos="457200" algn="l"/>
              </a:tabLst>
            </a:pPr>
            <a:r>
              <a:rPr lang="en-US" sz="2400" b="1" dirty="0" smtClean="0"/>
              <a:t>Be aware that safety is a priority;</a:t>
            </a:r>
          </a:p>
          <a:p>
            <a:pPr marL="457200" indent="-457200" eaLnBrk="1" hangingPunct="1">
              <a:spcBef>
                <a:spcPct val="50000"/>
              </a:spcBef>
              <a:tabLst>
                <a:tab pos="457200" algn="l"/>
              </a:tabLst>
            </a:pPr>
            <a:r>
              <a:rPr lang="en-US" sz="2400" b="1" dirty="0" smtClean="0">
                <a:solidFill>
                  <a:srgbClr val="C00000"/>
                </a:solidFill>
              </a:rPr>
              <a:t>Perform your work in a safe manner; </a:t>
            </a:r>
          </a:p>
          <a:p>
            <a:pPr marL="457200" indent="-457200" eaLnBrk="1" hangingPunct="1">
              <a:spcBef>
                <a:spcPct val="50000"/>
              </a:spcBef>
              <a:tabLst>
                <a:tab pos="457200" algn="l"/>
              </a:tabLst>
            </a:pPr>
            <a:r>
              <a:rPr lang="en-US" sz="2400" b="1" dirty="0" smtClean="0"/>
              <a:t>Be concerned with the safety and welfare of others around you; and</a:t>
            </a:r>
          </a:p>
          <a:p>
            <a:pPr marL="457200" indent="-457200" eaLnBrk="1" hangingPunct="1">
              <a:spcBef>
                <a:spcPct val="50000"/>
              </a:spcBef>
              <a:tabLst>
                <a:tab pos="457200" algn="l"/>
              </a:tabLst>
            </a:pPr>
            <a:r>
              <a:rPr lang="en-US" sz="2400" b="1" dirty="0" smtClean="0">
                <a:solidFill>
                  <a:srgbClr val="C00000"/>
                </a:solidFill>
              </a:rPr>
              <a:t>Use common sense.</a:t>
            </a:r>
          </a:p>
        </p:txBody>
      </p:sp>
      <p:sp>
        <p:nvSpPr>
          <p:cNvPr id="22533"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22534" name="Rectangle 5"/>
          <p:cNvSpPr>
            <a:spLocks noChangeArrowheads="1"/>
          </p:cNvSpPr>
          <p:nvPr/>
        </p:nvSpPr>
        <p:spPr bwMode="auto">
          <a:xfrm>
            <a:off x="1066800" y="2286000"/>
            <a:ext cx="3581400" cy="519113"/>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Poll workers must: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18</a:t>
            </a:fld>
            <a:endParaRPr lang="en-US" dirty="0"/>
          </a:p>
        </p:txBody>
      </p:sp>
    </p:spTree>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Grp="1" noChangeArrowheads="1"/>
          </p:cNvSpPr>
          <p:nvPr>
            <p:ph type="body" idx="1"/>
          </p:nvPr>
        </p:nvSpPr>
        <p:spPr>
          <a:xfrm>
            <a:off x="1066800" y="2209800"/>
            <a:ext cx="7848600" cy="2971800"/>
          </a:xfrm>
        </p:spPr>
        <p:txBody>
          <a:bodyPr/>
          <a:lstStyle/>
          <a:p>
            <a:pPr marL="0" indent="0" eaLnBrk="1" hangingPunct="1">
              <a:buFontTx/>
              <a:buNone/>
            </a:pPr>
            <a:endParaRPr lang="en-US" sz="2400" b="1" dirty="0" smtClean="0"/>
          </a:p>
          <a:p>
            <a:pPr marL="0" indent="0" eaLnBrk="1" hangingPunct="1">
              <a:buFontTx/>
              <a:buNone/>
            </a:pPr>
            <a:r>
              <a:rPr lang="en-US" sz="2400" b="1" dirty="0" smtClean="0"/>
              <a:t>… to allow poll workers to know the specific differences of how to properly handle the work and procedures of </a:t>
            </a:r>
            <a:r>
              <a:rPr lang="en-US" b="1" u="sng" dirty="0" smtClean="0"/>
              <a:t>early voting </a:t>
            </a:r>
            <a:r>
              <a:rPr lang="en-US" sz="2400" b="1" dirty="0" smtClean="0"/>
              <a:t>days.</a:t>
            </a:r>
          </a:p>
          <a:p>
            <a:pPr marL="0" indent="0" eaLnBrk="1" hangingPunct="1">
              <a:buFontTx/>
              <a:buNone/>
            </a:pPr>
            <a:endParaRPr lang="en-US" sz="2400" b="1" dirty="0" smtClean="0"/>
          </a:p>
          <a:p>
            <a:pPr marL="0" indent="0" algn="ctr" eaLnBrk="1" hangingPunct="1">
              <a:buFontTx/>
              <a:buNone/>
            </a:pPr>
            <a:endParaRPr lang="en-US" sz="2400" b="1" dirty="0" smtClean="0"/>
          </a:p>
          <a:p>
            <a:pPr marL="0" indent="0" algn="ctr" eaLnBrk="1" hangingPunct="1">
              <a:buFontTx/>
              <a:buNone/>
            </a:pPr>
            <a:endParaRPr lang="en-US" sz="2400" b="1" dirty="0" smtClean="0"/>
          </a:p>
        </p:txBody>
      </p:sp>
      <p:sp>
        <p:nvSpPr>
          <p:cNvPr id="204804" name="Rectangle 3"/>
          <p:cNvSpPr>
            <a:spLocks noChangeArrowheads="1"/>
          </p:cNvSpPr>
          <p:nvPr/>
        </p:nvSpPr>
        <p:spPr bwMode="auto">
          <a:xfrm>
            <a:off x="2514600" y="10668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204805" name="Text Box 4"/>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180</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type="body" idx="1"/>
          </p:nvPr>
        </p:nvSpPr>
        <p:spPr>
          <a:xfrm>
            <a:off x="1066800" y="2590800"/>
            <a:ext cx="7696200" cy="3352800"/>
          </a:xfrm>
        </p:spPr>
        <p:txBody>
          <a:bodyPr/>
          <a:lstStyle/>
          <a:p>
            <a:pPr marL="609600" indent="-609600" eaLnBrk="1" hangingPunct="1">
              <a:spcBef>
                <a:spcPct val="50000"/>
              </a:spcBef>
            </a:pPr>
            <a:r>
              <a:rPr lang="en-US" sz="2400" b="1" dirty="0" smtClean="0"/>
              <a:t>Open the polls</a:t>
            </a:r>
          </a:p>
          <a:p>
            <a:pPr marL="609600" indent="-609600" eaLnBrk="1" hangingPunct="1">
              <a:spcBef>
                <a:spcPct val="50000"/>
              </a:spcBef>
            </a:pPr>
            <a:r>
              <a:rPr lang="en-US" sz="2400" b="1" dirty="0" smtClean="0">
                <a:solidFill>
                  <a:srgbClr val="FF0000"/>
                </a:solidFill>
              </a:rPr>
              <a:t>Prepare the voting equipment</a:t>
            </a:r>
          </a:p>
          <a:p>
            <a:pPr marL="609600" indent="-609600" eaLnBrk="1" hangingPunct="1">
              <a:spcBef>
                <a:spcPct val="50000"/>
              </a:spcBef>
            </a:pPr>
            <a:r>
              <a:rPr lang="en-US" sz="2400" b="1" dirty="0" smtClean="0"/>
              <a:t>Greet voters </a:t>
            </a:r>
          </a:p>
          <a:p>
            <a:pPr marL="609600" indent="-609600" eaLnBrk="1" hangingPunct="1">
              <a:spcBef>
                <a:spcPct val="50000"/>
              </a:spcBef>
            </a:pPr>
            <a:r>
              <a:rPr lang="en-US" sz="2400" b="1" dirty="0" smtClean="0">
                <a:solidFill>
                  <a:srgbClr val="FF0000"/>
                </a:solidFill>
              </a:rPr>
              <a:t>Have voters complete the Early Voting Certificate</a:t>
            </a:r>
          </a:p>
          <a:p>
            <a:pPr marL="609600" indent="-609600" eaLnBrk="1" hangingPunct="1">
              <a:spcBef>
                <a:spcPct val="50000"/>
              </a:spcBef>
            </a:pPr>
            <a:r>
              <a:rPr lang="en-US" sz="2400" b="1" dirty="0" smtClean="0"/>
              <a:t>Request I.D. from voters</a:t>
            </a:r>
            <a:endParaRPr lang="en-US" sz="2400" b="1" dirty="0" smtClean="0">
              <a:solidFill>
                <a:srgbClr val="FF0000"/>
              </a:solidFill>
            </a:endParaRPr>
          </a:p>
        </p:txBody>
      </p:sp>
      <p:sp>
        <p:nvSpPr>
          <p:cNvPr id="205828" name="Rectangle 5"/>
          <p:cNvSpPr>
            <a:spLocks noChangeArrowheads="1"/>
          </p:cNvSpPr>
          <p:nvPr/>
        </p:nvSpPr>
        <p:spPr bwMode="auto">
          <a:xfrm>
            <a:off x="2514600" y="1143000"/>
            <a:ext cx="6400800" cy="1200329"/>
          </a:xfrm>
          <a:prstGeom prst="rect">
            <a:avLst/>
          </a:prstGeom>
          <a:noFill/>
          <a:ln w="9525">
            <a:noFill/>
            <a:miter lim="800000"/>
            <a:headEnd/>
            <a:tailEnd/>
          </a:ln>
        </p:spPr>
        <p:txBody>
          <a:bodyPr wrap="square">
            <a:spAutoFit/>
          </a:bodyPr>
          <a:lstStyle/>
          <a:p>
            <a:pPr marL="350838" indent="-350838">
              <a:spcBef>
                <a:spcPct val="20000"/>
              </a:spcBef>
              <a:buClr>
                <a:srgbClr val="FF0000"/>
              </a:buClr>
              <a:buFont typeface="Wingdings" pitchFamily="2" charset="2"/>
              <a:buChar char="§"/>
              <a:tabLst>
                <a:tab pos="350838" algn="l"/>
              </a:tabLst>
            </a:pPr>
            <a:r>
              <a:rPr lang="en-US" sz="3600" dirty="0">
                <a:solidFill>
                  <a:schemeClr val="accent2"/>
                </a:solidFill>
                <a:latin typeface="Book Antiqua" pitchFamily="18" charset="0"/>
              </a:rPr>
              <a:t>General Guidelines for Early Voting Procedures</a:t>
            </a:r>
          </a:p>
        </p:txBody>
      </p:sp>
      <p:sp>
        <p:nvSpPr>
          <p:cNvPr id="205829" name="Text Box 6"/>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181</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1066800" y="2057400"/>
            <a:ext cx="7696200" cy="3962400"/>
          </a:xfrm>
        </p:spPr>
        <p:txBody>
          <a:bodyPr/>
          <a:lstStyle/>
          <a:p>
            <a:pPr marL="609600" indent="-609600" eaLnBrk="1" hangingPunct="1">
              <a:spcBef>
                <a:spcPct val="50000"/>
              </a:spcBef>
            </a:pPr>
            <a:r>
              <a:rPr lang="en-US" sz="2400" b="1" dirty="0" smtClean="0">
                <a:solidFill>
                  <a:srgbClr val="FF0000"/>
                </a:solidFill>
              </a:rPr>
              <a:t>Note ICE count numbers at the beginning and ending of shifts</a:t>
            </a:r>
          </a:p>
          <a:p>
            <a:pPr marL="609600" indent="-609600" eaLnBrk="1" hangingPunct="1">
              <a:spcBef>
                <a:spcPct val="50000"/>
              </a:spcBef>
            </a:pPr>
            <a:r>
              <a:rPr lang="en-US" sz="2400" b="1" dirty="0" smtClean="0"/>
              <a:t>Reconcile the number of Early Voting Certificates with the number of votes at each shift change</a:t>
            </a:r>
          </a:p>
          <a:p>
            <a:pPr marL="609600" indent="-609600" eaLnBrk="1" hangingPunct="1">
              <a:spcBef>
                <a:spcPct val="50000"/>
              </a:spcBef>
            </a:pPr>
            <a:r>
              <a:rPr lang="en-US" sz="2400" b="1" dirty="0" smtClean="0">
                <a:solidFill>
                  <a:srgbClr val="FF0000"/>
                </a:solidFill>
              </a:rPr>
              <a:t>Report discrepancies to the Supervisor of Elections office</a:t>
            </a:r>
          </a:p>
          <a:p>
            <a:pPr marL="609600" indent="-609600" eaLnBrk="1" hangingPunct="1">
              <a:spcBef>
                <a:spcPct val="50000"/>
              </a:spcBef>
            </a:pPr>
            <a:r>
              <a:rPr lang="en-US" sz="2400" b="1" dirty="0" smtClean="0"/>
              <a:t>Record the counts on early voting logs each day</a:t>
            </a:r>
            <a:endParaRPr lang="en-US" sz="2400" b="1" dirty="0" smtClean="0">
              <a:solidFill>
                <a:srgbClr val="FF0000"/>
              </a:solidFill>
            </a:endParaRPr>
          </a:p>
        </p:txBody>
      </p:sp>
      <p:sp>
        <p:nvSpPr>
          <p:cNvPr id="206852" name="Text Box 6"/>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182</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2743200"/>
            <a:ext cx="4114800" cy="646331"/>
          </a:xfrm>
          <a:prstGeom prst="rect">
            <a:avLst/>
          </a:prstGeom>
        </p:spPr>
        <p:txBody>
          <a:bodyPr wrap="square">
            <a:spAutoFit/>
          </a:bodyPr>
          <a:lstStyle/>
          <a:p>
            <a:r>
              <a:rPr lang="en-US" sz="3600" dirty="0" smtClean="0">
                <a:solidFill>
                  <a:schemeClr val="accent2"/>
                </a:solidFill>
              </a:rPr>
              <a:t>End of Slides</a:t>
            </a:r>
            <a:endParaRPr lang="en-US" sz="3600" dirty="0"/>
          </a:p>
        </p:txBody>
      </p:sp>
      <p:sp>
        <p:nvSpPr>
          <p:cNvPr id="5" name="Slide Number Placeholder 4"/>
          <p:cNvSpPr>
            <a:spLocks noGrp="1"/>
          </p:cNvSpPr>
          <p:nvPr>
            <p:ph type="sldNum" sz="quarter" idx="12"/>
          </p:nvPr>
        </p:nvSpPr>
        <p:spPr/>
        <p:txBody>
          <a:bodyPr/>
          <a:lstStyle/>
          <a:p>
            <a:pPr>
              <a:defRPr/>
            </a:pPr>
            <a:fld id="{06831146-9872-402D-8191-18C7B43CB45F}" type="slidenum">
              <a:rPr lang="en-US" smtClean="0"/>
              <a:pPr>
                <a:defRPr/>
              </a:pPr>
              <a:t>183</a:t>
            </a:fld>
            <a:endParaRPr 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953000" y="1066800"/>
            <a:ext cx="3962400" cy="914400"/>
          </a:xfrm>
        </p:spPr>
        <p:txBody>
          <a:bodyPr/>
          <a:lstStyle/>
          <a:p>
            <a:pPr algn="l" eaLnBrk="1" hangingPunct="1"/>
            <a:r>
              <a:rPr lang="en-US" sz="2400" b="1" dirty="0" smtClean="0">
                <a:solidFill>
                  <a:srgbClr val="7030A0"/>
                </a:solidFill>
                <a:latin typeface="Book Antiqua" pitchFamily="18" charset="0"/>
              </a:rPr>
              <a:t>Personal Safety Tips</a:t>
            </a:r>
          </a:p>
        </p:txBody>
      </p:sp>
      <p:sp>
        <p:nvSpPr>
          <p:cNvPr id="23556" name="Rectangle 3"/>
          <p:cNvSpPr>
            <a:spLocks noGrp="1" noChangeArrowheads="1"/>
          </p:cNvSpPr>
          <p:nvPr>
            <p:ph type="body" idx="1"/>
          </p:nvPr>
        </p:nvSpPr>
        <p:spPr>
          <a:xfrm>
            <a:off x="1066800" y="2209800"/>
            <a:ext cx="7543800" cy="3810000"/>
          </a:xfrm>
        </p:spPr>
        <p:txBody>
          <a:bodyPr/>
          <a:lstStyle/>
          <a:p>
            <a:pPr marL="609600" indent="-609600" eaLnBrk="1" hangingPunct="1">
              <a:spcBef>
                <a:spcPct val="50000"/>
              </a:spcBef>
            </a:pPr>
            <a:r>
              <a:rPr lang="en-US" sz="2400" b="1" dirty="0" smtClean="0"/>
              <a:t>Do not wear distracting jewelry or watches to the polling place.</a:t>
            </a:r>
          </a:p>
          <a:p>
            <a:pPr marL="609600" indent="-609600" eaLnBrk="1" hangingPunct="1">
              <a:spcBef>
                <a:spcPct val="50000"/>
              </a:spcBef>
            </a:pPr>
            <a:r>
              <a:rPr lang="en-US" sz="2400" b="1" dirty="0" smtClean="0">
                <a:solidFill>
                  <a:srgbClr val="C00000"/>
                </a:solidFill>
              </a:rPr>
              <a:t>Leave extra cash and credit cards at home. </a:t>
            </a:r>
          </a:p>
          <a:p>
            <a:pPr marL="609600" indent="-609600" eaLnBrk="1" hangingPunct="1">
              <a:spcBef>
                <a:spcPct val="50000"/>
              </a:spcBef>
            </a:pPr>
            <a:r>
              <a:rPr lang="en-US" sz="2400" b="1" dirty="0" smtClean="0"/>
              <a:t>Take only what you need to the polling place.</a:t>
            </a:r>
          </a:p>
          <a:p>
            <a:pPr marL="609600" indent="-609600" eaLnBrk="1" hangingPunct="1">
              <a:spcBef>
                <a:spcPct val="50000"/>
              </a:spcBef>
            </a:pPr>
            <a:r>
              <a:rPr lang="en-US" sz="2400" b="1" dirty="0" smtClean="0">
                <a:solidFill>
                  <a:srgbClr val="C00000"/>
                </a:solidFill>
              </a:rPr>
              <a:t>Find a safe place for your purse or other valuable belongings.</a:t>
            </a:r>
          </a:p>
        </p:txBody>
      </p:sp>
      <p:sp>
        <p:nvSpPr>
          <p:cNvPr id="23557"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19</a:t>
            </a:fld>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8001000" cy="4114800"/>
          </a:xfrm>
        </p:spPr>
        <p:txBody>
          <a:bodyPr/>
          <a:lstStyle/>
          <a:p>
            <a:r>
              <a:rPr lang="en-US" b="1" u="sng" dirty="0" smtClean="0">
                <a:solidFill>
                  <a:schemeClr val="tx1"/>
                </a:solidFill>
              </a:rPr>
              <a:t>“ICE”</a:t>
            </a:r>
            <a:r>
              <a:rPr lang="en-US" dirty="0" smtClean="0"/>
              <a:t> </a:t>
            </a:r>
            <a:br>
              <a:rPr lang="en-US" dirty="0" smtClean="0"/>
            </a:br>
            <a:r>
              <a:rPr lang="en-US" sz="3200" dirty="0" smtClean="0"/>
              <a:t>Tabulators</a:t>
            </a:r>
            <a:r>
              <a:rPr lang="en-US" dirty="0" smtClean="0"/>
              <a:t/>
            </a:r>
            <a:br>
              <a:rPr lang="en-US" dirty="0" smtClean="0"/>
            </a:br>
            <a:r>
              <a:rPr lang="en-US" dirty="0" smtClean="0"/>
              <a:t/>
            </a:r>
            <a:br>
              <a:rPr lang="en-US" dirty="0" smtClean="0"/>
            </a:br>
            <a:r>
              <a:rPr lang="en-US" dirty="0" smtClean="0"/>
              <a:t>“</a:t>
            </a:r>
            <a:r>
              <a:rPr lang="en-US" b="1" u="sng" dirty="0" smtClean="0"/>
              <a:t>ImageCast Evolution” </a:t>
            </a:r>
            <a:r>
              <a:rPr lang="en-US" u="sng" dirty="0" smtClean="0"/>
              <a:t/>
            </a:r>
            <a:br>
              <a:rPr lang="en-US" u="sng" dirty="0" smtClean="0"/>
            </a:br>
            <a:r>
              <a:rPr lang="en-US" sz="3200" dirty="0" smtClean="0"/>
              <a:t>Tabulator</a:t>
            </a:r>
            <a:br>
              <a:rPr lang="en-US" sz="3200" dirty="0" smtClean="0"/>
            </a:br>
            <a:r>
              <a:rPr lang="en-US" sz="3200" dirty="0" smtClean="0"/>
              <a:t/>
            </a:r>
            <a:br>
              <a:rPr lang="en-US" sz="3200" dirty="0" smtClean="0"/>
            </a:br>
            <a:r>
              <a:rPr lang="en-US" sz="2800" dirty="0" smtClean="0"/>
              <a:t>Both tabulators </a:t>
            </a:r>
            <a:r>
              <a:rPr lang="en-US" sz="2800" u="sng" dirty="0" smtClean="0"/>
              <a:t>must</a:t>
            </a:r>
            <a:r>
              <a:rPr lang="en-US" sz="2800" dirty="0" smtClean="0"/>
              <a:t> be used.</a:t>
            </a:r>
            <a:r>
              <a:rPr lang="en-US" sz="3200" dirty="0" smtClean="0"/>
              <a:t/>
            </a:r>
            <a:br>
              <a:rPr lang="en-US" sz="3200" dirty="0" smtClean="0"/>
            </a:br>
            <a:endParaRPr lang="en-US" sz="3200" dirty="0"/>
          </a:p>
        </p:txBody>
      </p:sp>
      <p:sp>
        <p:nvSpPr>
          <p:cNvPr id="5" name="Slide Number Placeholder 4"/>
          <p:cNvSpPr>
            <a:spLocks noGrp="1"/>
          </p:cNvSpPr>
          <p:nvPr>
            <p:ph type="sldNum" sz="quarter" idx="12"/>
          </p:nvPr>
        </p:nvSpPr>
        <p:spPr/>
        <p:txBody>
          <a:bodyPr/>
          <a:lstStyle/>
          <a:p>
            <a:pPr>
              <a:defRPr/>
            </a:pPr>
            <a:fld id="{351E64A6-FE35-4ABA-BBF2-2B9D57F947A6}" type="slidenum">
              <a:rPr lang="en-US" smtClean="0"/>
              <a:pPr>
                <a:defRPr/>
              </a:pPr>
              <a:t>2</a:t>
            </a:fld>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867400" y="1066800"/>
            <a:ext cx="3048000" cy="457200"/>
          </a:xfrm>
        </p:spPr>
        <p:txBody>
          <a:bodyPr/>
          <a:lstStyle/>
          <a:p>
            <a:pPr algn="l" eaLnBrk="1" hangingPunct="1"/>
            <a:r>
              <a:rPr lang="en-US" sz="2400" b="1" dirty="0" smtClean="0">
                <a:solidFill>
                  <a:srgbClr val="7030A0"/>
                </a:solidFill>
                <a:latin typeface="Book Antiqua" pitchFamily="18" charset="0"/>
              </a:rPr>
              <a:t>Personal Safety Tips</a:t>
            </a:r>
          </a:p>
        </p:txBody>
      </p:sp>
      <p:sp>
        <p:nvSpPr>
          <p:cNvPr id="24580"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24581" name="Rectangle 6"/>
          <p:cNvSpPr>
            <a:spLocks noChangeArrowheads="1"/>
          </p:cNvSpPr>
          <p:nvPr/>
        </p:nvSpPr>
        <p:spPr bwMode="auto">
          <a:xfrm>
            <a:off x="1066800" y="2209800"/>
            <a:ext cx="7772400" cy="2971800"/>
          </a:xfrm>
          <a:prstGeom prst="rect">
            <a:avLst/>
          </a:prstGeom>
          <a:noFill/>
          <a:ln w="9525">
            <a:noFill/>
            <a:miter lim="800000"/>
            <a:headEnd/>
            <a:tailEnd/>
          </a:ln>
        </p:spPr>
        <p:txBody>
          <a:bodyPr/>
          <a:lstStyle/>
          <a:p>
            <a:pPr marL="609600" indent="-609600">
              <a:spcBef>
                <a:spcPct val="50000"/>
              </a:spcBef>
              <a:buFont typeface="Arial" pitchFamily="34" charset="0"/>
              <a:buChar char="•"/>
            </a:pPr>
            <a:r>
              <a:rPr lang="en-US" sz="2400" dirty="0"/>
              <a:t>As you are leaving at night, have your car keys in your hand and glance over the parking lot before walking to your car. </a:t>
            </a:r>
          </a:p>
          <a:p>
            <a:pPr marL="609600" indent="-609600">
              <a:spcBef>
                <a:spcPct val="50000"/>
              </a:spcBef>
              <a:buFont typeface="Arial" pitchFamily="34" charset="0"/>
              <a:buChar char="•"/>
            </a:pPr>
            <a:r>
              <a:rPr lang="en-US" sz="2800" dirty="0" smtClean="0">
                <a:solidFill>
                  <a:srgbClr val="FF0000"/>
                </a:solidFill>
              </a:rPr>
              <a:t>Leave </a:t>
            </a:r>
            <a:r>
              <a:rPr lang="en-US" sz="2800" dirty="0">
                <a:solidFill>
                  <a:srgbClr val="FF0000"/>
                </a:solidFill>
              </a:rPr>
              <a:t>the polling place as a group.</a:t>
            </a:r>
            <a:r>
              <a:rPr lang="en-US" sz="2800" dirty="0"/>
              <a:t> </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20</a:t>
            </a:fld>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66800" y="2819400"/>
            <a:ext cx="7848600" cy="2514600"/>
          </a:xfrm>
        </p:spPr>
        <p:txBody>
          <a:bodyPr/>
          <a:lstStyle/>
          <a:p>
            <a:pPr marL="609600" indent="-609600" eaLnBrk="1" hangingPunct="1">
              <a:spcBef>
                <a:spcPct val="50000"/>
              </a:spcBef>
              <a:buFontTx/>
              <a:buAutoNum type="arabicPeriod"/>
            </a:pPr>
            <a:r>
              <a:rPr lang="en-US" sz="2400" b="1" dirty="0" smtClean="0"/>
              <a:t>Politically oriented items.</a:t>
            </a:r>
          </a:p>
          <a:p>
            <a:pPr marL="609600" indent="-609600" eaLnBrk="1" hangingPunct="1">
              <a:spcBef>
                <a:spcPct val="50000"/>
              </a:spcBef>
              <a:buFontTx/>
              <a:buAutoNum type="arabicPeriod"/>
            </a:pPr>
            <a:r>
              <a:rPr lang="en-US" sz="2400" b="1" dirty="0" smtClean="0">
                <a:solidFill>
                  <a:srgbClr val="FF0000"/>
                </a:solidFill>
              </a:rPr>
              <a:t>Radios, televisions, or laptop computers.</a:t>
            </a:r>
          </a:p>
          <a:p>
            <a:pPr marL="609600" indent="-609600" eaLnBrk="1" hangingPunct="1">
              <a:spcBef>
                <a:spcPct val="50000"/>
              </a:spcBef>
              <a:buFontTx/>
              <a:buAutoNum type="arabicPeriod"/>
            </a:pPr>
            <a:r>
              <a:rPr lang="en-US" sz="2400" b="1" dirty="0" smtClean="0"/>
              <a:t>Children or pets. </a:t>
            </a:r>
          </a:p>
        </p:txBody>
      </p:sp>
      <p:sp>
        <p:nvSpPr>
          <p:cNvPr id="25604" name="Rectangle 7"/>
          <p:cNvSpPr>
            <a:spLocks noChangeArrowheads="1"/>
          </p:cNvSpPr>
          <p:nvPr/>
        </p:nvSpPr>
        <p:spPr bwMode="auto">
          <a:xfrm>
            <a:off x="2438400" y="1295400"/>
            <a:ext cx="6477000" cy="14478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What </a:t>
            </a:r>
            <a:r>
              <a:rPr lang="en-US" sz="3600" u="sng" dirty="0">
                <a:solidFill>
                  <a:srgbClr val="FF0000"/>
                </a:solidFill>
                <a:latin typeface="Book Antiqua" pitchFamily="18" charset="0"/>
              </a:rPr>
              <a:t>Not</a:t>
            </a:r>
            <a:r>
              <a:rPr lang="en-US" sz="3600" dirty="0">
                <a:solidFill>
                  <a:schemeClr val="accent2"/>
                </a:solidFill>
                <a:latin typeface="Book Antiqua" pitchFamily="18" charset="0"/>
              </a:rPr>
              <a:t> to Bring</a:t>
            </a:r>
          </a:p>
        </p:txBody>
      </p:sp>
      <p:sp>
        <p:nvSpPr>
          <p:cNvPr id="2560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21</a:t>
            </a:fld>
            <a:endParaRPr 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66800" y="2667000"/>
            <a:ext cx="7620000" cy="3276600"/>
          </a:xfrm>
        </p:spPr>
        <p:txBody>
          <a:bodyPr/>
          <a:lstStyle/>
          <a:p>
            <a:pPr marL="609600" indent="-609600" eaLnBrk="1" hangingPunct="1">
              <a:lnSpc>
                <a:spcPct val="90000"/>
              </a:lnSpc>
              <a:spcBef>
                <a:spcPct val="50000"/>
              </a:spcBef>
            </a:pPr>
            <a:r>
              <a:rPr lang="en-US" sz="2400" b="1" dirty="0" smtClean="0"/>
              <a:t>Food and drink for the day.</a:t>
            </a:r>
          </a:p>
          <a:p>
            <a:pPr marL="609600" indent="-609600" eaLnBrk="1" hangingPunct="1">
              <a:lnSpc>
                <a:spcPct val="90000"/>
              </a:lnSpc>
              <a:spcBef>
                <a:spcPct val="50000"/>
              </a:spcBef>
            </a:pPr>
            <a:r>
              <a:rPr lang="en-US" sz="2400" b="1" dirty="0" smtClean="0">
                <a:solidFill>
                  <a:srgbClr val="FF0000"/>
                </a:solidFill>
              </a:rPr>
              <a:t>Any medication you may need to take while you are working at the polling place.</a:t>
            </a:r>
          </a:p>
          <a:p>
            <a:pPr marL="609600" indent="-609600" eaLnBrk="1" hangingPunct="1">
              <a:lnSpc>
                <a:spcPct val="90000"/>
              </a:lnSpc>
              <a:spcBef>
                <a:spcPct val="50000"/>
              </a:spcBef>
            </a:pPr>
            <a:r>
              <a:rPr lang="en-US" sz="2400" b="1" dirty="0" smtClean="0"/>
              <a:t>A sweater or light jacket as temperatures may vary inside the polling place.</a:t>
            </a:r>
          </a:p>
          <a:p>
            <a:pPr marL="609600" indent="-609600" eaLnBrk="1" hangingPunct="1">
              <a:lnSpc>
                <a:spcPct val="90000"/>
              </a:lnSpc>
              <a:spcBef>
                <a:spcPct val="50000"/>
              </a:spcBef>
            </a:pPr>
            <a:r>
              <a:rPr lang="en-US" sz="2400" b="1" dirty="0" smtClean="0">
                <a:solidFill>
                  <a:srgbClr val="FF0000"/>
                </a:solidFill>
              </a:rPr>
              <a:t>A pillow or cushion for your chair.</a:t>
            </a:r>
          </a:p>
        </p:txBody>
      </p:sp>
      <p:sp>
        <p:nvSpPr>
          <p:cNvPr id="26628" name="Rectangle 6"/>
          <p:cNvSpPr>
            <a:spLocks noChangeArrowheads="1"/>
          </p:cNvSpPr>
          <p:nvPr/>
        </p:nvSpPr>
        <p:spPr bwMode="auto">
          <a:xfrm>
            <a:off x="3048000" y="1524000"/>
            <a:ext cx="3886200" cy="9144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What to Bring</a:t>
            </a:r>
          </a:p>
        </p:txBody>
      </p:sp>
      <p:sp>
        <p:nvSpPr>
          <p:cNvPr id="26629"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22</a:t>
            </a:fld>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066800" y="2590800"/>
            <a:ext cx="7620000" cy="3810000"/>
          </a:xfrm>
        </p:spPr>
        <p:txBody>
          <a:bodyPr/>
          <a:lstStyle/>
          <a:p>
            <a:pPr marL="609600" indent="-609600" eaLnBrk="1" hangingPunct="1">
              <a:spcBef>
                <a:spcPct val="50000"/>
              </a:spcBef>
            </a:pPr>
            <a:r>
              <a:rPr lang="en-US" sz="2400" b="1" dirty="0" smtClean="0"/>
              <a:t>Be well-groomed, modest, and neat.</a:t>
            </a:r>
          </a:p>
          <a:p>
            <a:pPr marL="609600" indent="-609600" eaLnBrk="1" hangingPunct="1">
              <a:spcBef>
                <a:spcPct val="50000"/>
              </a:spcBef>
            </a:pPr>
            <a:r>
              <a:rPr lang="en-US" sz="2400" b="1" dirty="0" smtClean="0">
                <a:solidFill>
                  <a:srgbClr val="FF0000"/>
                </a:solidFill>
              </a:rPr>
              <a:t>Be dressed in clean and comfortable clothes.</a:t>
            </a:r>
            <a:endParaRPr lang="en-US" sz="2400" b="1" dirty="0" smtClean="0"/>
          </a:p>
          <a:p>
            <a:pPr marL="609600" indent="-609600" eaLnBrk="1" hangingPunct="1">
              <a:spcBef>
                <a:spcPct val="50000"/>
              </a:spcBef>
            </a:pPr>
            <a:r>
              <a:rPr lang="en-US" sz="2400" b="1" dirty="0" smtClean="0"/>
              <a:t>Avoid written messages on T-shirts that could be offensive.</a:t>
            </a:r>
          </a:p>
          <a:p>
            <a:pPr marL="609600" indent="-609600" eaLnBrk="1" hangingPunct="1">
              <a:spcBef>
                <a:spcPct val="50000"/>
              </a:spcBef>
            </a:pPr>
            <a:r>
              <a:rPr lang="en-US" sz="2400" b="1" dirty="0" smtClean="0">
                <a:solidFill>
                  <a:srgbClr val="FF0000"/>
                </a:solidFill>
              </a:rPr>
              <a:t>Wear a nametag.</a:t>
            </a:r>
          </a:p>
          <a:p>
            <a:pPr marL="609600" lvl="0" indent="-609600" eaLnBrk="1" hangingPunct="1">
              <a:spcBef>
                <a:spcPct val="50000"/>
              </a:spcBef>
            </a:pPr>
            <a:r>
              <a:rPr lang="en-US" sz="2400" b="1" dirty="0" smtClean="0">
                <a:solidFill>
                  <a:srgbClr val="000000"/>
                </a:solidFill>
              </a:rPr>
              <a:t>Do not wear </a:t>
            </a:r>
            <a:r>
              <a:rPr lang="en-US" sz="2400" b="1" dirty="0">
                <a:solidFill>
                  <a:srgbClr val="000000"/>
                </a:solidFill>
              </a:rPr>
              <a:t>politically oriented campaign buttons, </a:t>
            </a:r>
            <a:r>
              <a:rPr lang="en-US" sz="2400" b="1" dirty="0" smtClean="0">
                <a:solidFill>
                  <a:srgbClr val="000000"/>
                </a:solidFill>
              </a:rPr>
              <a:t>T-shirts</a:t>
            </a:r>
            <a:r>
              <a:rPr lang="en-US" sz="2400" b="1" dirty="0">
                <a:solidFill>
                  <a:srgbClr val="000000"/>
                </a:solidFill>
              </a:rPr>
              <a:t>, or any other items with political messages.  </a:t>
            </a:r>
          </a:p>
          <a:p>
            <a:pPr marL="609600" indent="-609600" eaLnBrk="1" hangingPunct="1">
              <a:spcBef>
                <a:spcPct val="50000"/>
              </a:spcBef>
            </a:pPr>
            <a:endParaRPr lang="en-US" sz="2400" b="1" dirty="0" smtClean="0">
              <a:solidFill>
                <a:srgbClr val="FF0000"/>
              </a:solidFill>
            </a:endParaRPr>
          </a:p>
        </p:txBody>
      </p:sp>
      <p:sp>
        <p:nvSpPr>
          <p:cNvPr id="27652" name="Rectangle 6"/>
          <p:cNvSpPr>
            <a:spLocks noChangeArrowheads="1"/>
          </p:cNvSpPr>
          <p:nvPr/>
        </p:nvSpPr>
        <p:spPr bwMode="auto">
          <a:xfrm>
            <a:off x="3200400" y="1524000"/>
            <a:ext cx="5715000" cy="8382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Dress Code</a:t>
            </a:r>
          </a:p>
        </p:txBody>
      </p:sp>
      <p:sp>
        <p:nvSpPr>
          <p:cNvPr id="27653" name="Text Box 9"/>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23</a:t>
            </a:fld>
            <a:endParaRPr lang="en-US"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066800" y="1143000"/>
            <a:ext cx="7772400" cy="4648200"/>
          </a:xfrm>
        </p:spPr>
        <p:txBody>
          <a:bodyPr/>
          <a:lstStyle/>
          <a:p>
            <a:pPr marL="609600" indent="-609600" eaLnBrk="1" hangingPunct="1">
              <a:lnSpc>
                <a:spcPct val="90000"/>
              </a:lnSpc>
              <a:spcBef>
                <a:spcPct val="50000"/>
              </a:spcBef>
            </a:pPr>
            <a:r>
              <a:rPr lang="en-US" sz="3600" b="1" dirty="0" smtClean="0">
                <a:solidFill>
                  <a:srgbClr val="333399"/>
                </a:solidFill>
                <a:latin typeface="Book Antiqua" pitchFamily="18" charset="0"/>
                <a:ea typeface="+mj-ea"/>
                <a:cs typeface="+mj-cs"/>
              </a:rPr>
              <a:t>                    The </a:t>
            </a:r>
            <a:r>
              <a:rPr lang="en-US" sz="3600" b="1" dirty="0">
                <a:solidFill>
                  <a:srgbClr val="333399"/>
                </a:solidFill>
                <a:latin typeface="Book Antiqua" pitchFamily="18" charset="0"/>
                <a:ea typeface="+mj-ea"/>
                <a:cs typeface="+mj-cs"/>
              </a:rPr>
              <a:t>Poll Worker’s </a:t>
            </a:r>
            <a:br>
              <a:rPr lang="en-US" sz="3600" b="1" dirty="0">
                <a:solidFill>
                  <a:srgbClr val="333399"/>
                </a:solidFill>
                <a:latin typeface="Book Antiqua" pitchFamily="18" charset="0"/>
                <a:ea typeface="+mj-ea"/>
                <a:cs typeface="+mj-cs"/>
              </a:rPr>
            </a:br>
            <a:r>
              <a:rPr lang="en-US" sz="3600" b="1" dirty="0" smtClean="0">
                <a:solidFill>
                  <a:srgbClr val="333399"/>
                </a:solidFill>
                <a:latin typeface="Book Antiqua" pitchFamily="18" charset="0"/>
                <a:ea typeface="+mj-ea"/>
                <a:cs typeface="+mj-cs"/>
              </a:rPr>
              <a:t>                    Essential </a:t>
            </a:r>
            <a:r>
              <a:rPr lang="en-US" sz="3600" b="1" dirty="0">
                <a:solidFill>
                  <a:srgbClr val="333399"/>
                </a:solidFill>
                <a:latin typeface="Book Antiqua" pitchFamily="18" charset="0"/>
                <a:ea typeface="+mj-ea"/>
                <a:cs typeface="+mj-cs"/>
              </a:rPr>
              <a:t>Qualities</a:t>
            </a:r>
            <a:endParaRPr lang="en-US" sz="2400" b="1" dirty="0" smtClean="0"/>
          </a:p>
          <a:p>
            <a:pPr marL="609600" indent="-609600" eaLnBrk="1" hangingPunct="1">
              <a:lnSpc>
                <a:spcPct val="90000"/>
              </a:lnSpc>
              <a:spcBef>
                <a:spcPct val="50000"/>
              </a:spcBef>
            </a:pPr>
            <a:r>
              <a:rPr lang="en-US" sz="2400" b="1" dirty="0" smtClean="0"/>
              <a:t>Be attentive to the voter and his or her need to cast a ballot that will be counted;</a:t>
            </a:r>
          </a:p>
          <a:p>
            <a:pPr marL="609600" indent="-609600" eaLnBrk="1" hangingPunct="1">
              <a:lnSpc>
                <a:spcPct val="90000"/>
              </a:lnSpc>
              <a:spcBef>
                <a:spcPct val="50000"/>
              </a:spcBef>
            </a:pPr>
            <a:r>
              <a:rPr lang="en-US" sz="2400" b="1" dirty="0" smtClean="0">
                <a:solidFill>
                  <a:srgbClr val="C00000"/>
                </a:solidFill>
              </a:rPr>
              <a:t>Ensure that the election laws of Florida are carried out at your precinct;</a:t>
            </a:r>
          </a:p>
          <a:p>
            <a:pPr marL="609600" indent="-609600" eaLnBrk="1" hangingPunct="1">
              <a:lnSpc>
                <a:spcPct val="90000"/>
              </a:lnSpc>
              <a:spcBef>
                <a:spcPct val="50000"/>
              </a:spcBef>
            </a:pPr>
            <a:r>
              <a:rPr lang="en-US" sz="2400" b="1" dirty="0" smtClean="0">
                <a:solidFill>
                  <a:schemeClr val="tx2">
                    <a:lumMod val="95000"/>
                    <a:lumOff val="5000"/>
                  </a:schemeClr>
                </a:solidFill>
              </a:rPr>
              <a:t>Be of service to the voters and your precinct team;</a:t>
            </a:r>
          </a:p>
        </p:txBody>
      </p:sp>
      <p:sp>
        <p:nvSpPr>
          <p:cNvPr id="30724" name="Rectangle 5"/>
          <p:cNvSpPr>
            <a:spLocks noChangeArrowheads="1"/>
          </p:cNvSpPr>
          <p:nvPr/>
        </p:nvSpPr>
        <p:spPr bwMode="auto">
          <a:xfrm>
            <a:off x="3352800" y="1143000"/>
            <a:ext cx="5562600" cy="457200"/>
          </a:xfrm>
          <a:prstGeom prst="rect">
            <a:avLst/>
          </a:prstGeom>
          <a:noFill/>
          <a:ln w="9525">
            <a:noFill/>
            <a:miter lim="800000"/>
            <a:headEnd/>
            <a:tailEnd/>
          </a:ln>
        </p:spPr>
        <p:txBody>
          <a:bodyPr anchor="ctr"/>
          <a:lstStyle/>
          <a:p>
            <a:pPr marL="396875" indent="-396875">
              <a:buClr>
                <a:srgbClr val="FF0000"/>
              </a:buClr>
              <a:tabLst>
                <a:tab pos="350838" algn="l"/>
              </a:tabLst>
            </a:pPr>
            <a:endParaRPr lang="en-US" sz="2000" dirty="0">
              <a:solidFill>
                <a:srgbClr val="7030A0"/>
              </a:solidFill>
              <a:latin typeface="Book Antiqua" pitchFamily="18" charset="0"/>
            </a:endParaRPr>
          </a:p>
        </p:txBody>
      </p:sp>
      <p:sp>
        <p:nvSpPr>
          <p:cNvPr id="3072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24</a:t>
            </a:fld>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2:</a:t>
            </a:r>
          </a:p>
        </p:txBody>
      </p:sp>
      <p:sp>
        <p:nvSpPr>
          <p:cNvPr id="3277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THE ELECTION TEAM</a:t>
            </a:r>
          </a:p>
        </p:txBody>
      </p:sp>
      <p:sp>
        <p:nvSpPr>
          <p:cNvPr id="3277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25</a:t>
            </a:fld>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 to allow poll workers to understand the election team and their part in the team effort to conduct a fair, just, and accurate election.</a:t>
            </a:r>
          </a:p>
        </p:txBody>
      </p:sp>
      <p:sp>
        <p:nvSpPr>
          <p:cNvPr id="33796" name="Rectangle 3"/>
          <p:cNvSpPr>
            <a:spLocks noChangeArrowheads="1"/>
          </p:cNvSpPr>
          <p:nvPr/>
        </p:nvSpPr>
        <p:spPr bwMode="auto">
          <a:xfrm>
            <a:off x="2590800" y="18288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33797" name="Text Box 4"/>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26</a:t>
            </a:fld>
            <a:endParaRPr lang="en-US"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90600"/>
            <a:ext cx="5943600" cy="1600200"/>
          </a:xfrm>
        </p:spPr>
        <p:txBody>
          <a:bodyPr/>
          <a:lstStyle/>
          <a:p>
            <a:pPr>
              <a:buFont typeface="Arial" pitchFamily="34" charset="0"/>
              <a:buChar char="•"/>
            </a:pPr>
            <a:r>
              <a:rPr lang="en-US" b="1" dirty="0" smtClean="0"/>
              <a:t> </a:t>
            </a:r>
            <a:r>
              <a:rPr lang="en-US" b="1" dirty="0" smtClean="0">
                <a:solidFill>
                  <a:srgbClr val="0000FF"/>
                </a:solidFill>
              </a:rPr>
              <a:t>The Team</a:t>
            </a:r>
            <a:endParaRPr lang="en-US" b="1" dirty="0">
              <a:solidFill>
                <a:srgbClr val="0000FF"/>
              </a:solidFill>
            </a:endParaRPr>
          </a:p>
        </p:txBody>
      </p:sp>
      <p:sp>
        <p:nvSpPr>
          <p:cNvPr id="3" name="Content Placeholder 2"/>
          <p:cNvSpPr>
            <a:spLocks noGrp="1"/>
          </p:cNvSpPr>
          <p:nvPr>
            <p:ph idx="1"/>
          </p:nvPr>
        </p:nvSpPr>
        <p:spPr>
          <a:xfrm>
            <a:off x="1295400" y="2819400"/>
            <a:ext cx="7391400" cy="3657600"/>
          </a:xfrm>
        </p:spPr>
        <p:txBody>
          <a:bodyPr/>
          <a:lstStyle/>
          <a:p>
            <a:r>
              <a:rPr lang="en-US" dirty="0" smtClean="0"/>
              <a:t>Supervisor of Elections</a:t>
            </a:r>
          </a:p>
          <a:p>
            <a:r>
              <a:rPr lang="en-US" dirty="0" smtClean="0"/>
              <a:t>Supervisor of Elections Staff</a:t>
            </a:r>
          </a:p>
          <a:p>
            <a:r>
              <a:rPr lang="en-US" dirty="0" smtClean="0"/>
              <a:t>Roaming Clerk </a:t>
            </a:r>
          </a:p>
          <a:p>
            <a:r>
              <a:rPr lang="en-US" dirty="0" smtClean="0"/>
              <a:t>Clerk</a:t>
            </a:r>
          </a:p>
          <a:p>
            <a:r>
              <a:rPr lang="en-US" dirty="0" smtClean="0"/>
              <a:t>Asst. Clerk</a:t>
            </a:r>
          </a:p>
          <a:p>
            <a:r>
              <a:rPr lang="en-US" dirty="0" smtClean="0"/>
              <a:t>Inspectors/ICE Clerk &amp; Deputy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27</a:t>
            </a:fld>
            <a:endParaRPr lang="en-US"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066800" y="2286000"/>
            <a:ext cx="7848600" cy="3276600"/>
          </a:xfrm>
        </p:spPr>
        <p:txBody>
          <a:bodyPr/>
          <a:lstStyle/>
          <a:p>
            <a:pPr marL="609600" indent="-609600" eaLnBrk="1" hangingPunct="1">
              <a:spcBef>
                <a:spcPct val="50000"/>
              </a:spcBef>
            </a:pPr>
            <a:r>
              <a:rPr lang="en-US" sz="2400" b="1" dirty="0" smtClean="0"/>
              <a:t>Consists of poll workers who serve as clerks and inspectors in each precinct.</a:t>
            </a:r>
          </a:p>
          <a:p>
            <a:pPr marL="609600" indent="-609600" eaLnBrk="1" hangingPunct="1">
              <a:spcBef>
                <a:spcPct val="50000"/>
              </a:spcBef>
            </a:pPr>
            <a:r>
              <a:rPr lang="en-US" sz="2400" b="1" dirty="0" smtClean="0"/>
              <a:t>Is charged with setting up the polling place and conducting the voting.</a:t>
            </a:r>
          </a:p>
        </p:txBody>
      </p:sp>
      <p:sp>
        <p:nvSpPr>
          <p:cNvPr id="36868" name="Text Box 4"/>
          <p:cNvSpPr txBox="1">
            <a:spLocks noChangeArrowheads="1"/>
          </p:cNvSpPr>
          <p:nvPr/>
        </p:nvSpPr>
        <p:spPr bwMode="auto">
          <a:xfrm>
            <a:off x="1143000" y="2819400"/>
            <a:ext cx="7848600" cy="366713"/>
          </a:xfrm>
          <a:prstGeom prst="rect">
            <a:avLst/>
          </a:prstGeom>
          <a:noFill/>
          <a:ln w="9525">
            <a:noFill/>
            <a:miter lim="800000"/>
            <a:headEnd/>
            <a:tailEnd/>
          </a:ln>
        </p:spPr>
        <p:txBody>
          <a:bodyPr>
            <a:spAutoFit/>
          </a:bodyPr>
          <a:lstStyle/>
          <a:p>
            <a:pPr>
              <a:spcBef>
                <a:spcPct val="50000"/>
              </a:spcBef>
            </a:pPr>
            <a:endParaRPr lang="en-US" b="0" dirty="0"/>
          </a:p>
        </p:txBody>
      </p:sp>
      <p:sp>
        <p:nvSpPr>
          <p:cNvPr id="36869" name="Rectangle 6"/>
          <p:cNvSpPr>
            <a:spLocks noChangeArrowheads="1"/>
          </p:cNvSpPr>
          <p:nvPr/>
        </p:nvSpPr>
        <p:spPr bwMode="auto">
          <a:xfrm>
            <a:off x="2971800" y="1447800"/>
            <a:ext cx="5486400" cy="646331"/>
          </a:xfrm>
          <a:prstGeom prst="rect">
            <a:avLst/>
          </a:prstGeom>
          <a:noFill/>
          <a:ln w="9525">
            <a:noFill/>
            <a:miter lim="800000"/>
            <a:headEnd/>
            <a:tailEnd/>
          </a:ln>
        </p:spPr>
        <p:txBody>
          <a:bodyPr wrap="square">
            <a:spAutoFit/>
          </a:bodyPr>
          <a:lstStyle/>
          <a:p>
            <a:pPr>
              <a:spcBef>
                <a:spcPct val="20000"/>
              </a:spcBef>
              <a:buClr>
                <a:srgbClr val="FF0000"/>
              </a:buClr>
            </a:pPr>
            <a:r>
              <a:rPr lang="en-US" sz="3600" dirty="0" smtClean="0">
                <a:solidFill>
                  <a:srgbClr val="0000FF"/>
                </a:solidFill>
                <a:latin typeface="Book Antiqua" pitchFamily="18" charset="0"/>
              </a:rPr>
              <a:t>Election </a:t>
            </a:r>
            <a:r>
              <a:rPr lang="en-US" sz="3600" dirty="0">
                <a:solidFill>
                  <a:srgbClr val="0000FF"/>
                </a:solidFill>
                <a:latin typeface="Book Antiqua" pitchFamily="18" charset="0"/>
              </a:rPr>
              <a:t>Board</a:t>
            </a:r>
          </a:p>
        </p:txBody>
      </p:sp>
      <p:sp>
        <p:nvSpPr>
          <p:cNvPr id="36870" name="Text Box 8"/>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28</a:t>
            </a:fld>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066800" y="2209800"/>
            <a:ext cx="7696200" cy="4191000"/>
          </a:xfrm>
        </p:spPr>
        <p:txBody>
          <a:bodyPr/>
          <a:lstStyle/>
          <a:p>
            <a:pPr marL="609600" indent="-609600" eaLnBrk="1" hangingPunct="1">
              <a:spcBef>
                <a:spcPct val="50000"/>
              </a:spcBef>
            </a:pPr>
            <a:r>
              <a:rPr lang="en-US" sz="2400" b="1" dirty="0" smtClean="0"/>
              <a:t>Required to oversee the activities of the Election Board; </a:t>
            </a:r>
          </a:p>
          <a:p>
            <a:pPr marL="609600" indent="-609600" eaLnBrk="1" hangingPunct="1">
              <a:spcBef>
                <a:spcPct val="50000"/>
              </a:spcBef>
            </a:pPr>
            <a:r>
              <a:rPr lang="en-US" sz="2400" b="1" dirty="0" smtClean="0">
                <a:solidFill>
                  <a:srgbClr val="FF0000"/>
                </a:solidFill>
              </a:rPr>
              <a:t>Responsible for the accurate completion of all affidavits and paperwork;</a:t>
            </a:r>
          </a:p>
          <a:p>
            <a:pPr marL="609600" lvl="0" indent="-609600" eaLnBrk="1" hangingPunct="1">
              <a:spcBef>
                <a:spcPct val="50000"/>
              </a:spcBef>
            </a:pPr>
            <a:r>
              <a:rPr lang="en-US" sz="2400" b="1" dirty="0" smtClean="0">
                <a:solidFill>
                  <a:schemeClr val="tx1">
                    <a:lumMod val="95000"/>
                    <a:lumOff val="5000"/>
                  </a:schemeClr>
                </a:solidFill>
              </a:rPr>
              <a:t>Assist </a:t>
            </a:r>
            <a:r>
              <a:rPr lang="en-US" sz="2400" b="1" dirty="0">
                <a:solidFill>
                  <a:schemeClr val="tx1">
                    <a:lumMod val="95000"/>
                    <a:lumOff val="5000"/>
                  </a:schemeClr>
                </a:solidFill>
              </a:rPr>
              <a:t>inspectors;</a:t>
            </a:r>
          </a:p>
          <a:p>
            <a:pPr marL="0" indent="0" eaLnBrk="1" hangingPunct="1">
              <a:spcBef>
                <a:spcPct val="50000"/>
              </a:spcBef>
              <a:buNone/>
            </a:pPr>
            <a:endParaRPr lang="en-US" sz="2400" b="1" dirty="0" smtClean="0"/>
          </a:p>
        </p:txBody>
      </p:sp>
      <p:sp>
        <p:nvSpPr>
          <p:cNvPr id="37892" name="Rectangle 5"/>
          <p:cNvSpPr>
            <a:spLocks noChangeArrowheads="1"/>
          </p:cNvSpPr>
          <p:nvPr/>
        </p:nvSpPr>
        <p:spPr bwMode="auto">
          <a:xfrm>
            <a:off x="2514600" y="1371600"/>
            <a:ext cx="5943600" cy="646331"/>
          </a:xfrm>
          <a:prstGeom prst="rect">
            <a:avLst/>
          </a:prstGeom>
          <a:noFill/>
          <a:ln w="9525">
            <a:noFill/>
            <a:miter lim="800000"/>
            <a:headEnd/>
            <a:tailEnd/>
          </a:ln>
        </p:spPr>
        <p:txBody>
          <a:bodyPr wrap="square">
            <a:spAutoFit/>
          </a:bodyPr>
          <a:lstStyle/>
          <a:p>
            <a:pPr algn="ctr">
              <a:spcBef>
                <a:spcPct val="20000"/>
              </a:spcBef>
              <a:buClr>
                <a:srgbClr val="FF0000"/>
              </a:buClr>
            </a:pPr>
            <a:r>
              <a:rPr lang="en-US" sz="3600" dirty="0" smtClean="0">
                <a:solidFill>
                  <a:schemeClr val="accent2"/>
                </a:solidFill>
                <a:latin typeface="Book Antiqua" pitchFamily="18" charset="0"/>
              </a:rPr>
              <a:t> </a:t>
            </a:r>
            <a:r>
              <a:rPr lang="en-US" sz="3600" dirty="0" smtClean="0">
                <a:solidFill>
                  <a:srgbClr val="0000FF"/>
                </a:solidFill>
                <a:latin typeface="Book Antiqua" pitchFamily="18" charset="0"/>
              </a:rPr>
              <a:t>Clerk Responsibilities</a:t>
            </a:r>
            <a:endParaRPr lang="en-US" sz="3600" dirty="0">
              <a:solidFill>
                <a:srgbClr val="0000FF"/>
              </a:solidFill>
              <a:latin typeface="Book Antiqua" pitchFamily="18" charset="0"/>
            </a:endParaRPr>
          </a:p>
        </p:txBody>
      </p:sp>
      <p:sp>
        <p:nvSpPr>
          <p:cNvPr id="37893"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29</a:t>
            </a:fld>
            <a:endParaRPr 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981200"/>
            <a:ext cx="8001000" cy="4144963"/>
          </a:xfrm>
        </p:spPr>
        <p:txBody>
          <a:bodyPr/>
          <a:lstStyle/>
          <a:p>
            <a:pPr marL="0" indent="0" algn="ctr">
              <a:buNone/>
            </a:pPr>
            <a:r>
              <a:rPr lang="en-US" sz="6000" dirty="0" smtClean="0"/>
              <a:t>Turn Off </a:t>
            </a:r>
          </a:p>
          <a:p>
            <a:pPr marL="0" indent="0" algn="ctr">
              <a:buNone/>
            </a:pPr>
            <a:r>
              <a:rPr lang="en-US" sz="6000" dirty="0" smtClean="0"/>
              <a:t>All Cell Phones</a:t>
            </a:r>
            <a:endParaRPr lang="en-US" sz="6000"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3</a:t>
            </a:fld>
            <a:endParaRPr lang="en-US" dirty="0"/>
          </a:p>
        </p:txBody>
      </p:sp>
    </p:spTree>
    <p:extLst>
      <p:ext uri="{BB962C8B-B14F-4D97-AF65-F5344CB8AC3E}">
        <p14:creationId xmlns:p14="http://schemas.microsoft.com/office/powerpoint/2010/main" val="852540680"/>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590800" y="990600"/>
            <a:ext cx="6400800" cy="523220"/>
          </a:xfrm>
          <a:prstGeom prst="rect">
            <a:avLst/>
          </a:prstGeom>
          <a:noFill/>
          <a:ln w="9525">
            <a:noFill/>
            <a:miter lim="800000"/>
            <a:headEnd/>
            <a:tailEnd/>
          </a:ln>
        </p:spPr>
        <p:txBody>
          <a:bodyPr wrap="square">
            <a:spAutoFit/>
          </a:bodyPr>
          <a:lstStyle/>
          <a:p>
            <a:pPr algn="ctr"/>
            <a:r>
              <a:rPr lang="en-US" sz="2800" dirty="0">
                <a:solidFill>
                  <a:srgbClr val="0000FF"/>
                </a:solidFill>
                <a:latin typeface="Book Antiqua" pitchFamily="18" charset="0"/>
              </a:rPr>
              <a:t>Clerk’s General Duties </a:t>
            </a:r>
            <a:r>
              <a:rPr lang="en-US" sz="2800" dirty="0" smtClean="0">
                <a:solidFill>
                  <a:srgbClr val="0000FF"/>
                </a:solidFill>
                <a:latin typeface="Book Antiqua" pitchFamily="18" charset="0"/>
              </a:rPr>
              <a:t>Election </a:t>
            </a:r>
            <a:r>
              <a:rPr lang="en-US" sz="2800" dirty="0">
                <a:solidFill>
                  <a:srgbClr val="0000FF"/>
                </a:solidFill>
                <a:latin typeface="Book Antiqua" pitchFamily="18" charset="0"/>
              </a:rPr>
              <a:t>Day:</a:t>
            </a:r>
          </a:p>
        </p:txBody>
      </p:sp>
      <p:sp>
        <p:nvSpPr>
          <p:cNvPr id="40964" name="Rectangle 5"/>
          <p:cNvSpPr>
            <a:spLocks noGrp="1" noChangeArrowheads="1"/>
          </p:cNvSpPr>
          <p:nvPr>
            <p:ph type="body" idx="1"/>
          </p:nvPr>
        </p:nvSpPr>
        <p:spPr>
          <a:xfrm>
            <a:off x="1066800" y="1752600"/>
            <a:ext cx="7848600" cy="4648200"/>
          </a:xfrm>
        </p:spPr>
        <p:txBody>
          <a:bodyPr/>
          <a:lstStyle/>
          <a:p>
            <a:pPr marL="609600" indent="-609600" eaLnBrk="1" hangingPunct="1">
              <a:spcBef>
                <a:spcPct val="50000"/>
              </a:spcBef>
            </a:pPr>
            <a:r>
              <a:rPr lang="en-US" sz="2400" b="1" dirty="0" smtClean="0"/>
              <a:t>      Take the oath.</a:t>
            </a:r>
          </a:p>
          <a:p>
            <a:pPr marL="609600" indent="-609600" eaLnBrk="1" hangingPunct="1">
              <a:spcBef>
                <a:spcPct val="50000"/>
              </a:spcBef>
            </a:pPr>
            <a:r>
              <a:rPr lang="en-US" sz="2400" b="1" dirty="0" smtClean="0">
                <a:solidFill>
                  <a:srgbClr val="FF0000"/>
                </a:solidFill>
              </a:rPr>
              <a:t>Administer the oath to all Election Board members before 7:00 a.m.</a:t>
            </a:r>
          </a:p>
          <a:p>
            <a:pPr marL="609600" indent="-609600" eaLnBrk="1" hangingPunct="1">
              <a:spcBef>
                <a:spcPct val="50000"/>
              </a:spcBef>
            </a:pPr>
            <a:r>
              <a:rPr lang="en-US" sz="2400" b="1" dirty="0" smtClean="0"/>
              <a:t>Check for complete delivery of all voting equipment and supplies.</a:t>
            </a:r>
          </a:p>
          <a:p>
            <a:pPr marL="609600" indent="-609600" eaLnBrk="1" hangingPunct="1">
              <a:spcBef>
                <a:spcPct val="50000"/>
              </a:spcBef>
            </a:pPr>
            <a:r>
              <a:rPr lang="en-US" sz="2400" b="1" dirty="0" smtClean="0">
                <a:solidFill>
                  <a:srgbClr val="FF0000"/>
                </a:solidFill>
              </a:rPr>
              <a:t>Check for correct precinct numbers on all voting equipment, signs and ballots.</a:t>
            </a:r>
          </a:p>
          <a:p>
            <a:pPr marL="609600" lvl="0" indent="-609600" eaLnBrk="1" hangingPunct="1">
              <a:spcBef>
                <a:spcPct val="50000"/>
              </a:spcBef>
            </a:pPr>
            <a:r>
              <a:rPr lang="en-US" sz="2400" b="1" dirty="0">
                <a:solidFill>
                  <a:schemeClr val="tx1">
                    <a:lumMod val="95000"/>
                    <a:lumOff val="5000"/>
                  </a:schemeClr>
                </a:solidFill>
              </a:rPr>
              <a:t>Have all poll workers sign the payroll sheet. </a:t>
            </a:r>
          </a:p>
          <a:p>
            <a:pPr marL="609600" lvl="0" indent="-609600" eaLnBrk="1" hangingPunct="1">
              <a:spcBef>
                <a:spcPct val="50000"/>
              </a:spcBef>
            </a:pPr>
            <a:r>
              <a:rPr lang="en-US" sz="2400" b="1" dirty="0">
                <a:solidFill>
                  <a:srgbClr val="FF0000"/>
                </a:solidFill>
              </a:rPr>
              <a:t>Assist with pre-election setup of the polling place.</a:t>
            </a:r>
          </a:p>
          <a:p>
            <a:pPr marL="609600" indent="-609600" eaLnBrk="1" hangingPunct="1">
              <a:spcBef>
                <a:spcPct val="50000"/>
              </a:spcBef>
            </a:pPr>
            <a:endParaRPr lang="en-US" sz="2400" b="1" dirty="0" smtClean="0">
              <a:solidFill>
                <a:srgbClr val="FF0000"/>
              </a:solidFill>
            </a:endParaRPr>
          </a:p>
          <a:p>
            <a:pPr marL="0" indent="0" eaLnBrk="1" hangingPunct="1">
              <a:spcBef>
                <a:spcPct val="50000"/>
              </a:spcBef>
              <a:buNone/>
            </a:pPr>
            <a:endParaRPr lang="en-US" sz="2400" b="1" dirty="0" smtClean="0">
              <a:solidFill>
                <a:srgbClr val="FF0000"/>
              </a:solidFill>
            </a:endParaRPr>
          </a:p>
        </p:txBody>
      </p:sp>
      <p:sp>
        <p:nvSpPr>
          <p:cNvPr id="40965"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30</a:t>
            </a:fld>
            <a:endParaRPr lang="en-US"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body" idx="1"/>
          </p:nvPr>
        </p:nvSpPr>
        <p:spPr>
          <a:xfrm>
            <a:off x="1066800" y="1143000"/>
            <a:ext cx="7848600" cy="4648200"/>
          </a:xfrm>
        </p:spPr>
        <p:txBody>
          <a:bodyPr/>
          <a:lstStyle/>
          <a:p>
            <a:pPr marL="0" lvl="0" indent="0" algn="ctr" eaLnBrk="1" hangingPunct="1">
              <a:spcBef>
                <a:spcPct val="0"/>
              </a:spcBef>
              <a:buNone/>
            </a:pPr>
            <a:r>
              <a:rPr lang="en-US" sz="2400" b="1" dirty="0" smtClean="0">
                <a:solidFill>
                  <a:srgbClr val="FF0000"/>
                </a:solidFill>
              </a:rPr>
              <a:t>                </a:t>
            </a:r>
            <a:r>
              <a:rPr lang="en-US" sz="2800" b="1" kern="1200" dirty="0" smtClean="0">
                <a:solidFill>
                  <a:srgbClr val="0000FF"/>
                </a:solidFill>
                <a:latin typeface="Book Antiqua" pitchFamily="18" charset="0"/>
              </a:rPr>
              <a:t>Clerk’s </a:t>
            </a:r>
            <a:r>
              <a:rPr lang="en-US" sz="2800" b="1" kern="1200" dirty="0">
                <a:solidFill>
                  <a:srgbClr val="0000FF"/>
                </a:solidFill>
                <a:latin typeface="Book Antiqua" pitchFamily="18" charset="0"/>
              </a:rPr>
              <a:t>General Duties Election Day:</a:t>
            </a:r>
          </a:p>
          <a:p>
            <a:pPr marL="609600" indent="-609600" eaLnBrk="1" hangingPunct="1">
              <a:spcBef>
                <a:spcPct val="50000"/>
              </a:spcBef>
            </a:pPr>
            <a:endParaRPr lang="en-US" sz="2400" b="1" dirty="0" smtClean="0">
              <a:solidFill>
                <a:srgbClr val="FF0000"/>
              </a:solidFill>
            </a:endParaRPr>
          </a:p>
          <a:p>
            <a:pPr marL="609600" indent="-609600" eaLnBrk="1" hangingPunct="1">
              <a:spcBef>
                <a:spcPct val="50000"/>
              </a:spcBef>
            </a:pPr>
            <a:r>
              <a:rPr lang="en-US" sz="2400" b="1" dirty="0" smtClean="0"/>
              <a:t>Make sure that precinct registers are staffed at all times.</a:t>
            </a:r>
          </a:p>
          <a:p>
            <a:pPr marL="609600" indent="-609600" eaLnBrk="1" hangingPunct="1">
              <a:spcBef>
                <a:spcPct val="50000"/>
              </a:spcBef>
            </a:pPr>
            <a:r>
              <a:rPr lang="en-US" sz="2400" b="1" dirty="0" smtClean="0">
                <a:solidFill>
                  <a:srgbClr val="FF0000"/>
                </a:solidFill>
              </a:rPr>
              <a:t>Make sure that the polling room remains free of campaign literature, sample ballots, etc.</a:t>
            </a:r>
          </a:p>
          <a:p>
            <a:pPr marL="609600" lvl="0" indent="-609600" eaLnBrk="1" hangingPunct="1">
              <a:spcBef>
                <a:spcPct val="50000"/>
              </a:spcBef>
            </a:pPr>
            <a:r>
              <a:rPr lang="en-US" sz="2400" b="1" kern="1200" dirty="0">
                <a:solidFill>
                  <a:srgbClr val="000000"/>
                </a:solidFill>
                <a:latin typeface="Arial" charset="0"/>
              </a:rPr>
              <a:t>Assign lunch and break times in accordance with election turnout. </a:t>
            </a:r>
          </a:p>
          <a:p>
            <a:pPr marL="609600" indent="-609600" eaLnBrk="1" hangingPunct="1">
              <a:spcBef>
                <a:spcPct val="50000"/>
              </a:spcBef>
            </a:pPr>
            <a:endParaRPr lang="en-US" sz="2400" b="1" dirty="0">
              <a:solidFill>
                <a:srgbClr val="FF0000"/>
              </a:solidFill>
            </a:endParaRPr>
          </a:p>
        </p:txBody>
      </p:sp>
      <p:sp>
        <p:nvSpPr>
          <p:cNvPr id="44036"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31</a:t>
            </a:fld>
            <a:endParaRPr lang="en-US"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body" idx="1"/>
          </p:nvPr>
        </p:nvSpPr>
        <p:spPr>
          <a:xfrm>
            <a:off x="1219200" y="2819400"/>
            <a:ext cx="7696200" cy="4495800"/>
          </a:xfrm>
        </p:spPr>
        <p:txBody>
          <a:bodyPr/>
          <a:lstStyle/>
          <a:p>
            <a:pPr marL="609600" indent="-609600" eaLnBrk="1" hangingPunct="1">
              <a:spcBef>
                <a:spcPct val="50000"/>
              </a:spcBef>
            </a:pPr>
            <a:endParaRPr lang="en-US" sz="2400" dirty="0" smtClean="0"/>
          </a:p>
          <a:p>
            <a:pPr marL="609600" indent="-609600" eaLnBrk="1" hangingPunct="1">
              <a:spcBef>
                <a:spcPct val="50000"/>
              </a:spcBef>
            </a:pPr>
            <a:endParaRPr lang="en-US" sz="2400" dirty="0" smtClean="0"/>
          </a:p>
        </p:txBody>
      </p:sp>
      <p:sp>
        <p:nvSpPr>
          <p:cNvPr id="45060" name="Rectangle 5"/>
          <p:cNvSpPr>
            <a:spLocks noChangeArrowheads="1"/>
          </p:cNvSpPr>
          <p:nvPr/>
        </p:nvSpPr>
        <p:spPr bwMode="auto">
          <a:xfrm>
            <a:off x="1066800" y="1066800"/>
            <a:ext cx="7848600" cy="4800600"/>
          </a:xfrm>
          <a:prstGeom prst="rect">
            <a:avLst/>
          </a:prstGeom>
          <a:noFill/>
          <a:ln w="9525">
            <a:noFill/>
            <a:miter lim="800000"/>
            <a:headEnd/>
            <a:tailEnd/>
          </a:ln>
        </p:spPr>
        <p:txBody>
          <a:bodyPr/>
          <a:lstStyle/>
          <a:p>
            <a:pPr lvl="0" algn="ctr"/>
            <a:r>
              <a:rPr lang="en-US" sz="2400" dirty="0" smtClean="0"/>
              <a:t>                 </a:t>
            </a:r>
            <a:r>
              <a:rPr lang="en-US" sz="2400" dirty="0" smtClean="0">
                <a:solidFill>
                  <a:srgbClr val="0000FF"/>
                </a:solidFill>
                <a:latin typeface="Book Antiqua" pitchFamily="18" charset="0"/>
              </a:rPr>
              <a:t>Clerk’s </a:t>
            </a:r>
            <a:r>
              <a:rPr lang="en-US" sz="2400" dirty="0">
                <a:solidFill>
                  <a:srgbClr val="0000FF"/>
                </a:solidFill>
                <a:latin typeface="Book Antiqua" pitchFamily="18" charset="0"/>
              </a:rPr>
              <a:t>General Duties Election Day</a:t>
            </a:r>
            <a:r>
              <a:rPr lang="en-US" sz="2800" dirty="0">
                <a:solidFill>
                  <a:srgbClr val="0000FF"/>
                </a:solidFill>
                <a:latin typeface="Book Antiqua" pitchFamily="18" charset="0"/>
              </a:rPr>
              <a:t>:</a:t>
            </a:r>
          </a:p>
          <a:p>
            <a:pPr>
              <a:spcBef>
                <a:spcPct val="50000"/>
              </a:spcBef>
            </a:pPr>
            <a:endParaRPr lang="en-US" sz="2400" dirty="0" smtClean="0"/>
          </a:p>
          <a:p>
            <a:pPr marL="609600" indent="-609600">
              <a:spcBef>
                <a:spcPct val="50000"/>
              </a:spcBef>
              <a:buFontTx/>
              <a:buChar char="•"/>
            </a:pPr>
            <a:r>
              <a:rPr lang="en-US" sz="2400" dirty="0" smtClean="0">
                <a:solidFill>
                  <a:srgbClr val="FF0000"/>
                </a:solidFill>
              </a:rPr>
              <a:t>Station </a:t>
            </a:r>
            <a:r>
              <a:rPr lang="en-US" sz="2400" dirty="0">
                <a:solidFill>
                  <a:srgbClr val="FF0000"/>
                </a:solidFill>
              </a:rPr>
              <a:t>the poll workers to ensure that voters are being processed correctly and ballots are being </a:t>
            </a:r>
            <a:r>
              <a:rPr lang="en-US" sz="2400" dirty="0" smtClean="0">
                <a:solidFill>
                  <a:srgbClr val="FF0000"/>
                </a:solidFill>
              </a:rPr>
              <a:t>issued </a:t>
            </a:r>
            <a:r>
              <a:rPr lang="en-US" sz="2400" dirty="0">
                <a:solidFill>
                  <a:srgbClr val="FF0000"/>
                </a:solidFill>
              </a:rPr>
              <a:t>correctly.</a:t>
            </a:r>
          </a:p>
          <a:p>
            <a:pPr marL="609600" indent="-609600">
              <a:spcBef>
                <a:spcPct val="50000"/>
              </a:spcBef>
              <a:buFontTx/>
              <a:buChar char="•"/>
            </a:pPr>
            <a:r>
              <a:rPr lang="en-US" sz="2400" dirty="0"/>
              <a:t>Make sure that all poll closing tasks are completed.</a:t>
            </a:r>
          </a:p>
          <a:p>
            <a:pPr marL="609600" indent="-609600">
              <a:spcBef>
                <a:spcPct val="50000"/>
              </a:spcBef>
              <a:buFontTx/>
              <a:buChar char="•"/>
            </a:pPr>
            <a:r>
              <a:rPr lang="en-US" sz="2400" dirty="0">
                <a:solidFill>
                  <a:srgbClr val="FF0000"/>
                </a:solidFill>
              </a:rPr>
              <a:t>Oversee ballot counting and reconciliation. </a:t>
            </a:r>
          </a:p>
        </p:txBody>
      </p:sp>
      <p:sp>
        <p:nvSpPr>
          <p:cNvPr id="45061"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32</a:t>
            </a:fld>
            <a:endParaRPr lang="en-US"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19200"/>
            <a:ext cx="5943600" cy="914400"/>
          </a:xfrm>
        </p:spPr>
        <p:txBody>
          <a:bodyPr/>
          <a:lstStyle/>
          <a:p>
            <a:pPr>
              <a:buFont typeface="Arial" pitchFamily="34" charset="0"/>
              <a:buChar char="•"/>
            </a:pPr>
            <a:r>
              <a:rPr lang="en-US" b="1" dirty="0" smtClean="0">
                <a:solidFill>
                  <a:srgbClr val="0000FF"/>
                </a:solidFill>
              </a:rPr>
              <a:t> Assistant Clerk</a:t>
            </a:r>
            <a:endParaRPr lang="en-US" b="1" dirty="0">
              <a:solidFill>
                <a:srgbClr val="0000FF"/>
              </a:solidFill>
            </a:endParaRPr>
          </a:p>
        </p:txBody>
      </p:sp>
      <p:sp>
        <p:nvSpPr>
          <p:cNvPr id="3" name="Content Placeholder 2"/>
          <p:cNvSpPr>
            <a:spLocks noGrp="1"/>
          </p:cNvSpPr>
          <p:nvPr>
            <p:ph idx="1"/>
          </p:nvPr>
        </p:nvSpPr>
        <p:spPr>
          <a:xfrm>
            <a:off x="1143000" y="2590800"/>
            <a:ext cx="7543800" cy="4038600"/>
          </a:xfrm>
        </p:spPr>
        <p:txBody>
          <a:bodyPr/>
          <a:lstStyle/>
          <a:p>
            <a:r>
              <a:rPr lang="en-US" dirty="0" smtClean="0"/>
              <a:t>The Assistant Clerk shall assist the Clerk with their duties.</a:t>
            </a:r>
            <a:endParaRPr lang="en-US" sz="1800" dirty="0" smtClean="0"/>
          </a:p>
          <a:p>
            <a:endParaRPr lang="en-US" sz="1800" dirty="0" smtClean="0"/>
          </a:p>
          <a:p>
            <a:r>
              <a:rPr lang="en-US" dirty="0" smtClean="0"/>
              <a:t>The Assistant Clerk should learn the clerks job.  If the clerk is unable to perform the Clerk’s job, the Assistant will be able to step into the Clerk’s position. </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33</a:t>
            </a:fld>
            <a:endParaRPr lang="en-US"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066800" y="2438400"/>
            <a:ext cx="7848600" cy="3962400"/>
          </a:xfrm>
        </p:spPr>
        <p:txBody>
          <a:bodyPr/>
          <a:lstStyle/>
          <a:p>
            <a:pPr marL="609600" indent="-609600" eaLnBrk="1" hangingPunct="1">
              <a:lnSpc>
                <a:spcPct val="90000"/>
              </a:lnSpc>
              <a:spcBef>
                <a:spcPct val="50000"/>
              </a:spcBef>
            </a:pPr>
            <a:r>
              <a:rPr lang="en-US" sz="2400" b="1" dirty="0" smtClean="0"/>
              <a:t>Report to the precinct at the designated time, </a:t>
            </a:r>
            <a:r>
              <a:rPr lang="en-US" sz="2400" b="1" u="sng" dirty="0" smtClean="0"/>
              <a:t>6:00 A.M.</a:t>
            </a:r>
          </a:p>
          <a:p>
            <a:pPr marL="609600" indent="-609600" eaLnBrk="1" hangingPunct="1">
              <a:lnSpc>
                <a:spcPct val="90000"/>
              </a:lnSpc>
              <a:spcBef>
                <a:spcPct val="50000"/>
              </a:spcBef>
            </a:pPr>
            <a:r>
              <a:rPr lang="en-US" sz="2400" b="1" dirty="0" smtClean="0">
                <a:solidFill>
                  <a:srgbClr val="FF0000"/>
                </a:solidFill>
              </a:rPr>
              <a:t>Take the oath.</a:t>
            </a:r>
          </a:p>
          <a:p>
            <a:pPr marL="609600" indent="-609600" eaLnBrk="1" hangingPunct="1">
              <a:lnSpc>
                <a:spcPct val="90000"/>
              </a:lnSpc>
              <a:spcBef>
                <a:spcPct val="50000"/>
              </a:spcBef>
            </a:pPr>
            <a:r>
              <a:rPr lang="en-US" sz="2400" b="1" dirty="0" smtClean="0"/>
              <a:t>Set up required signs and information inside the polling place.</a:t>
            </a:r>
          </a:p>
          <a:p>
            <a:pPr marL="609600" indent="-609600" eaLnBrk="1" hangingPunct="1">
              <a:lnSpc>
                <a:spcPct val="90000"/>
              </a:lnSpc>
              <a:spcBef>
                <a:spcPct val="50000"/>
              </a:spcBef>
            </a:pPr>
            <a:r>
              <a:rPr lang="en-US" sz="2400" b="1" dirty="0" smtClean="0">
                <a:solidFill>
                  <a:srgbClr val="FF0000"/>
                </a:solidFill>
              </a:rPr>
              <a:t>Assist with pre-election setup of the polling place. </a:t>
            </a:r>
          </a:p>
        </p:txBody>
      </p:sp>
      <p:sp>
        <p:nvSpPr>
          <p:cNvPr id="46084" name="Rectangle 5"/>
          <p:cNvSpPr>
            <a:spLocks noChangeArrowheads="1"/>
          </p:cNvSpPr>
          <p:nvPr/>
        </p:nvSpPr>
        <p:spPr bwMode="auto">
          <a:xfrm>
            <a:off x="2209800" y="1143000"/>
            <a:ext cx="6248400" cy="1200329"/>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smtClean="0">
                <a:solidFill>
                  <a:schemeClr val="accent2"/>
                </a:solidFill>
                <a:latin typeface="Book Antiqua" pitchFamily="18" charset="0"/>
              </a:rPr>
              <a:t>Inspectors / ICE Clerks                    	        Deputies  </a:t>
            </a:r>
            <a:endParaRPr lang="en-US" sz="3600" dirty="0">
              <a:solidFill>
                <a:schemeClr val="accent2"/>
              </a:solidFill>
              <a:latin typeface="Book Antiqua" pitchFamily="18" charset="0"/>
            </a:endParaRPr>
          </a:p>
        </p:txBody>
      </p:sp>
      <p:sp>
        <p:nvSpPr>
          <p:cNvPr id="46085"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34</a:t>
            </a:fld>
            <a:endParaRPr lang="en-US"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body" idx="1"/>
          </p:nvPr>
        </p:nvSpPr>
        <p:spPr>
          <a:xfrm>
            <a:off x="1066800" y="1066800"/>
            <a:ext cx="7848600" cy="4572000"/>
          </a:xfrm>
        </p:spPr>
        <p:txBody>
          <a:bodyPr/>
          <a:lstStyle/>
          <a:p>
            <a:pPr marL="0" lvl="0" indent="0" eaLnBrk="1" hangingPunct="1">
              <a:buClr>
                <a:srgbClr val="FF0000"/>
              </a:buClr>
              <a:buFont typeface="Wingdings" pitchFamily="2" charset="2"/>
              <a:buChar char="§"/>
            </a:pPr>
            <a:r>
              <a:rPr lang="en-US" sz="2400" b="1" dirty="0" smtClean="0"/>
              <a:t>                  </a:t>
            </a:r>
            <a:r>
              <a:rPr lang="en-US" sz="2400" b="1" kern="1200" dirty="0">
                <a:solidFill>
                  <a:srgbClr val="333399"/>
                </a:solidFill>
                <a:latin typeface="Book Antiqua" pitchFamily="18" charset="0"/>
              </a:rPr>
              <a:t>Inspectors / ICE Clerks  </a:t>
            </a:r>
            <a:r>
              <a:rPr lang="en-US" sz="2400" b="1" kern="1200" dirty="0" smtClean="0">
                <a:solidFill>
                  <a:srgbClr val="333399"/>
                </a:solidFill>
                <a:latin typeface="Book Antiqua" pitchFamily="18" charset="0"/>
              </a:rPr>
              <a:t>and </a:t>
            </a:r>
            <a:r>
              <a:rPr lang="en-US" sz="2400" b="1" kern="1200" dirty="0">
                <a:solidFill>
                  <a:srgbClr val="333399"/>
                </a:solidFill>
                <a:latin typeface="Book Antiqua" pitchFamily="18" charset="0"/>
              </a:rPr>
              <a:t>Deputies  </a:t>
            </a:r>
          </a:p>
          <a:p>
            <a:pPr marL="609600" indent="-609600" eaLnBrk="1" hangingPunct="1">
              <a:spcBef>
                <a:spcPct val="50000"/>
              </a:spcBef>
            </a:pPr>
            <a:endParaRPr lang="en-US" sz="2400" b="1" dirty="0" smtClean="0"/>
          </a:p>
          <a:p>
            <a:pPr marL="609600" indent="-609600" eaLnBrk="1" hangingPunct="1">
              <a:spcBef>
                <a:spcPct val="50000"/>
              </a:spcBef>
            </a:pPr>
            <a:r>
              <a:rPr lang="en-US" sz="2400" b="1" dirty="0" smtClean="0"/>
              <a:t>Do not show partiality to any political party or candidate.</a:t>
            </a:r>
          </a:p>
          <a:p>
            <a:pPr marL="609600" indent="-609600" eaLnBrk="1" hangingPunct="1">
              <a:spcBef>
                <a:spcPct val="50000"/>
              </a:spcBef>
            </a:pPr>
            <a:r>
              <a:rPr lang="en-US" sz="2400" b="1" dirty="0" smtClean="0">
                <a:solidFill>
                  <a:srgbClr val="FF0000"/>
                </a:solidFill>
              </a:rPr>
              <a:t>Make sure that the voting equipment is attended at all times.</a:t>
            </a:r>
            <a:endParaRPr lang="en-US" sz="2400" b="1" dirty="0" smtClean="0"/>
          </a:p>
          <a:p>
            <a:pPr marL="609600" indent="-609600" eaLnBrk="1" hangingPunct="1">
              <a:spcBef>
                <a:spcPct val="50000"/>
              </a:spcBef>
            </a:pPr>
            <a:r>
              <a:rPr lang="en-US" sz="2400" b="1" dirty="0" smtClean="0"/>
              <a:t>Help close the polls, after everyone in line at 7:00 p.m. has voted. </a:t>
            </a:r>
          </a:p>
          <a:p>
            <a:pPr marL="609600" indent="-609600" eaLnBrk="1" hangingPunct="1">
              <a:spcBef>
                <a:spcPct val="50000"/>
              </a:spcBef>
            </a:pPr>
            <a:r>
              <a:rPr lang="en-US" sz="2400" b="1" dirty="0" smtClean="0"/>
              <a:t>Assist the Clerk and Asst. Clerk when asked.</a:t>
            </a:r>
          </a:p>
          <a:p>
            <a:pPr marL="609600" indent="-609600" eaLnBrk="1" hangingPunct="1">
              <a:spcBef>
                <a:spcPct val="50000"/>
              </a:spcBef>
            </a:pPr>
            <a:endParaRPr lang="en-US" sz="2400" b="1" dirty="0" smtClean="0">
              <a:solidFill>
                <a:srgbClr val="FF0000"/>
              </a:solidFill>
            </a:endParaRPr>
          </a:p>
        </p:txBody>
      </p:sp>
      <p:sp>
        <p:nvSpPr>
          <p:cNvPr id="47108" name="Text Box 4"/>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35</a:t>
            </a:fld>
            <a:endParaRPr lang="en-US"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066800" y="1981200"/>
            <a:ext cx="8077200" cy="4648200"/>
          </a:xfrm>
        </p:spPr>
        <p:txBody>
          <a:bodyPr/>
          <a:lstStyle/>
          <a:p>
            <a:pPr marL="0" indent="0" eaLnBrk="1" hangingPunct="1">
              <a:spcBef>
                <a:spcPct val="50000"/>
              </a:spcBef>
            </a:pPr>
            <a:r>
              <a:rPr lang="en-US" sz="2400" b="1" dirty="0" smtClean="0"/>
              <a:t>Maintain law and order outside the polling place.         Must follow the lawful commands of the clerk.</a:t>
            </a:r>
          </a:p>
          <a:p>
            <a:pPr marL="0" indent="0" eaLnBrk="1" hangingPunct="1">
              <a:spcBef>
                <a:spcPct val="50000"/>
              </a:spcBef>
            </a:pPr>
            <a:r>
              <a:rPr lang="en-US" sz="2400" b="1" dirty="0" smtClean="0"/>
              <a:t>   The Deputy should be aware of the 100 foot “no solicitation” zone.  </a:t>
            </a:r>
          </a:p>
          <a:p>
            <a:pPr marL="0" indent="0" eaLnBrk="1" hangingPunct="1">
              <a:spcBef>
                <a:spcPct val="50000"/>
              </a:spcBef>
            </a:pPr>
            <a:r>
              <a:rPr lang="en-US" sz="2400" b="1" dirty="0" smtClean="0"/>
              <a:t>   </a:t>
            </a:r>
            <a:r>
              <a:rPr lang="en-US" sz="2400" b="1" u="sng" dirty="0" smtClean="0"/>
              <a:t>The zone is measured from the door of the building that holds the polling room, </a:t>
            </a:r>
            <a:r>
              <a:rPr lang="en-US" sz="2400" b="1" dirty="0" smtClean="0"/>
              <a:t>not from the sidewalk.  </a:t>
            </a:r>
          </a:p>
          <a:p>
            <a:pPr marL="0" indent="0" eaLnBrk="1" hangingPunct="1">
              <a:spcBef>
                <a:spcPct val="50000"/>
              </a:spcBef>
            </a:pPr>
            <a:r>
              <a:rPr lang="en-US" sz="2400" b="1" dirty="0" smtClean="0"/>
              <a:t>   Where the 100’ area ends and private property begins.  </a:t>
            </a:r>
            <a:r>
              <a:rPr lang="en-US" sz="2400" b="1" dirty="0"/>
              <a:t>I</a:t>
            </a:r>
            <a:r>
              <a:rPr lang="en-US" sz="2400" b="1" dirty="0" smtClean="0"/>
              <a:t>n some polling places this will extend the zone off the poll place property.  </a:t>
            </a:r>
          </a:p>
        </p:txBody>
      </p:sp>
      <p:sp>
        <p:nvSpPr>
          <p:cNvPr id="48132" name="Rectangle 5"/>
          <p:cNvSpPr>
            <a:spLocks noChangeArrowheads="1"/>
          </p:cNvSpPr>
          <p:nvPr/>
        </p:nvSpPr>
        <p:spPr bwMode="auto">
          <a:xfrm>
            <a:off x="3505200" y="1066801"/>
            <a:ext cx="45720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Poll Deputy</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36</a:t>
            </a:fld>
            <a:endParaRPr lang="en-US" dirty="0"/>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body" idx="1"/>
          </p:nvPr>
        </p:nvSpPr>
        <p:spPr>
          <a:xfrm>
            <a:off x="1066800" y="1905000"/>
            <a:ext cx="7772400" cy="4191000"/>
          </a:xfrm>
        </p:spPr>
        <p:txBody>
          <a:bodyPr/>
          <a:lstStyle/>
          <a:p>
            <a:pPr marL="609600" indent="-609600" eaLnBrk="1" hangingPunct="1">
              <a:lnSpc>
                <a:spcPct val="90000"/>
              </a:lnSpc>
              <a:spcBef>
                <a:spcPct val="50000"/>
              </a:spcBef>
            </a:pPr>
            <a:r>
              <a:rPr lang="en-US" sz="2400" b="1" dirty="0" smtClean="0"/>
              <a:t>Report to assigned polling place 6:00 A.M.</a:t>
            </a:r>
          </a:p>
          <a:p>
            <a:pPr marL="609600" indent="-609600" eaLnBrk="1" hangingPunct="1">
              <a:lnSpc>
                <a:spcPct val="90000"/>
              </a:lnSpc>
              <a:spcBef>
                <a:spcPct val="50000"/>
              </a:spcBef>
            </a:pPr>
            <a:r>
              <a:rPr lang="en-US" sz="2400" b="1" dirty="0" smtClean="0">
                <a:solidFill>
                  <a:srgbClr val="FF0000"/>
                </a:solidFill>
              </a:rPr>
              <a:t>Sign payroll sheet.</a:t>
            </a:r>
          </a:p>
          <a:p>
            <a:pPr marL="609600" indent="-609600" eaLnBrk="1" hangingPunct="1">
              <a:lnSpc>
                <a:spcPct val="90000"/>
              </a:lnSpc>
              <a:spcBef>
                <a:spcPct val="50000"/>
              </a:spcBef>
            </a:pPr>
            <a:r>
              <a:rPr lang="en-US" sz="2400" b="1" dirty="0" smtClean="0"/>
              <a:t>Remain outside the voting area and stay alert to all circumstances surrounding the polling location.</a:t>
            </a:r>
          </a:p>
          <a:p>
            <a:pPr marL="609600" indent="-609600" eaLnBrk="1" hangingPunct="1">
              <a:lnSpc>
                <a:spcPct val="90000"/>
              </a:lnSpc>
              <a:spcBef>
                <a:spcPct val="50000"/>
              </a:spcBef>
            </a:pPr>
            <a:r>
              <a:rPr lang="en-US" sz="2400" b="1" dirty="0" smtClean="0">
                <a:solidFill>
                  <a:srgbClr val="FF0000"/>
                </a:solidFill>
              </a:rPr>
              <a:t>Enter the building only with the consent of the Clerk.</a:t>
            </a:r>
          </a:p>
        </p:txBody>
      </p:sp>
      <p:sp>
        <p:nvSpPr>
          <p:cNvPr id="49156" name="Rectangle 4"/>
          <p:cNvSpPr>
            <a:spLocks noChangeArrowheads="1"/>
          </p:cNvSpPr>
          <p:nvPr/>
        </p:nvSpPr>
        <p:spPr bwMode="auto">
          <a:xfrm>
            <a:off x="3506788" y="1172230"/>
            <a:ext cx="5257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General Poll Deputy Duties:</a:t>
            </a:r>
          </a:p>
        </p:txBody>
      </p:sp>
      <p:sp>
        <p:nvSpPr>
          <p:cNvPr id="49157"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37</a:t>
            </a:fld>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body" idx="1"/>
          </p:nvPr>
        </p:nvSpPr>
        <p:spPr>
          <a:xfrm>
            <a:off x="1066800" y="1143000"/>
            <a:ext cx="7772400" cy="5257800"/>
          </a:xfrm>
        </p:spPr>
        <p:txBody>
          <a:bodyPr/>
          <a:lstStyle/>
          <a:p>
            <a:pPr marL="0" lvl="0" indent="0" eaLnBrk="1" hangingPunct="1">
              <a:spcBef>
                <a:spcPct val="0"/>
              </a:spcBef>
              <a:buNone/>
            </a:pPr>
            <a:r>
              <a:rPr lang="en-US" sz="2800" b="1" kern="1200" dirty="0" smtClean="0">
                <a:solidFill>
                  <a:srgbClr val="333399"/>
                </a:solidFill>
                <a:latin typeface="Book Antiqua" pitchFamily="18" charset="0"/>
              </a:rPr>
              <a:t>                            </a:t>
            </a:r>
            <a:r>
              <a:rPr lang="en-US" sz="2400" b="1" kern="1200" dirty="0" smtClean="0">
                <a:solidFill>
                  <a:srgbClr val="333399"/>
                </a:solidFill>
                <a:latin typeface="Book Antiqua" pitchFamily="18" charset="0"/>
              </a:rPr>
              <a:t>General </a:t>
            </a:r>
            <a:r>
              <a:rPr lang="en-US" sz="2400" b="1" kern="1200" dirty="0">
                <a:solidFill>
                  <a:srgbClr val="333399"/>
                </a:solidFill>
                <a:latin typeface="Book Antiqua" pitchFamily="18" charset="0"/>
              </a:rPr>
              <a:t>Poll Deputy Duties:</a:t>
            </a:r>
          </a:p>
          <a:p>
            <a:pPr marL="609600" indent="-609600" eaLnBrk="1" hangingPunct="1">
              <a:spcBef>
                <a:spcPct val="50000"/>
              </a:spcBef>
            </a:pPr>
            <a:endParaRPr lang="en-US" sz="2400" b="1" dirty="0" smtClean="0"/>
          </a:p>
          <a:p>
            <a:pPr marL="609600" indent="-609600" eaLnBrk="1" hangingPunct="1">
              <a:spcBef>
                <a:spcPct val="50000"/>
              </a:spcBef>
            </a:pPr>
            <a:r>
              <a:rPr lang="en-US" sz="2400" b="1" dirty="0" smtClean="0"/>
              <a:t>Be pleasant and courteous at all times.</a:t>
            </a:r>
          </a:p>
          <a:p>
            <a:pPr marL="609600" indent="-609600" eaLnBrk="1" hangingPunct="1">
              <a:spcBef>
                <a:spcPct val="50000"/>
              </a:spcBef>
            </a:pPr>
            <a:r>
              <a:rPr lang="en-US" sz="2400" b="1" dirty="0" smtClean="0">
                <a:solidFill>
                  <a:srgbClr val="C00000"/>
                </a:solidFill>
              </a:rPr>
              <a:t>Assist voters into the polling room.</a:t>
            </a:r>
          </a:p>
          <a:p>
            <a:pPr marL="609600" indent="-609600" eaLnBrk="1" hangingPunct="1">
              <a:spcBef>
                <a:spcPct val="50000"/>
              </a:spcBef>
            </a:pPr>
            <a:r>
              <a:rPr lang="en-US" sz="2400" b="1" u="sng" dirty="0" smtClean="0"/>
              <a:t>Never </a:t>
            </a:r>
            <a:r>
              <a:rPr lang="en-US" sz="2400" b="1" dirty="0" smtClean="0"/>
              <a:t>send a voter away for any reason.</a:t>
            </a:r>
          </a:p>
          <a:p>
            <a:pPr marL="609600" indent="-609600" eaLnBrk="1" hangingPunct="1">
              <a:spcBef>
                <a:spcPct val="50000"/>
              </a:spcBef>
            </a:pPr>
            <a:r>
              <a:rPr lang="en-US" sz="2400" b="1" dirty="0" smtClean="0">
                <a:solidFill>
                  <a:srgbClr val="C00000"/>
                </a:solidFill>
              </a:rPr>
              <a:t>Maintain order and enforce the 100-foot, no solicitation boundary</a:t>
            </a:r>
            <a:r>
              <a:rPr lang="en-US" sz="2400" b="1" dirty="0">
                <a:solidFill>
                  <a:srgbClr val="C00000"/>
                </a:solidFill>
              </a:rPr>
              <a:t>. Check with the Clerk to see if the polling place property owner has declared the private property a no solicitation zone. </a:t>
            </a:r>
          </a:p>
          <a:p>
            <a:pPr marL="609600" indent="-609600" eaLnBrk="1" hangingPunct="1">
              <a:spcBef>
                <a:spcPct val="50000"/>
              </a:spcBef>
            </a:pPr>
            <a:endParaRPr lang="en-US" sz="2400" b="1" dirty="0" smtClean="0">
              <a:solidFill>
                <a:srgbClr val="FF0000"/>
              </a:solidFill>
            </a:endParaRPr>
          </a:p>
        </p:txBody>
      </p:sp>
      <p:sp>
        <p:nvSpPr>
          <p:cNvPr id="50180"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38</a:t>
            </a:fld>
            <a:endParaRPr lang="en-US"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idx="1"/>
          </p:nvPr>
        </p:nvSpPr>
        <p:spPr>
          <a:xfrm>
            <a:off x="1066800" y="990600"/>
            <a:ext cx="7772400" cy="4419600"/>
          </a:xfrm>
        </p:spPr>
        <p:txBody>
          <a:bodyPr/>
          <a:lstStyle/>
          <a:p>
            <a:pPr marL="0" lvl="0" indent="0" eaLnBrk="1" hangingPunct="1">
              <a:spcBef>
                <a:spcPct val="0"/>
              </a:spcBef>
              <a:buNone/>
            </a:pPr>
            <a:r>
              <a:rPr lang="en-US" sz="2400" b="1" dirty="0" smtClean="0"/>
              <a:t>                                  </a:t>
            </a:r>
            <a:r>
              <a:rPr lang="en-US" sz="2400" b="1" kern="1200" dirty="0">
                <a:solidFill>
                  <a:srgbClr val="333399"/>
                </a:solidFill>
                <a:latin typeface="Book Antiqua" pitchFamily="18" charset="0"/>
              </a:rPr>
              <a:t>General Poll Deputy Duties:</a:t>
            </a:r>
          </a:p>
          <a:p>
            <a:pPr marL="609600" indent="-609600" eaLnBrk="1" hangingPunct="1">
              <a:spcBef>
                <a:spcPct val="50000"/>
              </a:spcBef>
            </a:pPr>
            <a:endParaRPr lang="en-US" sz="2400" b="1" dirty="0" smtClean="0"/>
          </a:p>
          <a:p>
            <a:pPr marL="609600" indent="-609600" eaLnBrk="1" hangingPunct="1">
              <a:spcBef>
                <a:spcPct val="50000"/>
              </a:spcBef>
            </a:pPr>
            <a:r>
              <a:rPr lang="en-US" sz="2400" b="1" dirty="0" smtClean="0"/>
              <a:t>Arrange breaks with the Clerk.</a:t>
            </a:r>
          </a:p>
          <a:p>
            <a:pPr marL="609600" indent="-609600" eaLnBrk="1" hangingPunct="1">
              <a:spcBef>
                <a:spcPct val="50000"/>
              </a:spcBef>
            </a:pPr>
            <a:r>
              <a:rPr lang="en-US" sz="2400" b="1" dirty="0" smtClean="0">
                <a:solidFill>
                  <a:srgbClr val="C00000"/>
                </a:solidFill>
              </a:rPr>
              <a:t>Regulate the number of voters admitted to the polling room, if necessary.</a:t>
            </a:r>
          </a:p>
          <a:p>
            <a:pPr marL="609600" indent="-609600" eaLnBrk="1" hangingPunct="1">
              <a:spcBef>
                <a:spcPct val="50000"/>
              </a:spcBef>
            </a:pPr>
            <a:r>
              <a:rPr lang="en-US" sz="2400" b="1" dirty="0" smtClean="0"/>
              <a:t>Summon assistance from bystanders, if possible, when necessary to maintain peace and order at the polls.</a:t>
            </a:r>
          </a:p>
        </p:txBody>
      </p:sp>
      <p:sp>
        <p:nvSpPr>
          <p:cNvPr id="51204"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39</a:t>
            </a:fld>
            <a:endParaRPr lang="en-US"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57400"/>
            <a:ext cx="7239000" cy="3505200"/>
          </a:xfrm>
        </p:spPr>
        <p:txBody>
          <a:bodyPr/>
          <a:lstStyle/>
          <a:p>
            <a:r>
              <a:rPr lang="en-US" sz="3600" b="1" dirty="0" smtClean="0"/>
              <a:t>No More </a:t>
            </a:r>
            <a:r>
              <a:rPr lang="en-US" sz="3600" b="1" u="sng" dirty="0" smtClean="0">
                <a:solidFill>
                  <a:srgbClr val="0070C0"/>
                </a:solidFill>
              </a:rPr>
              <a:t>Blue Change Forms </a:t>
            </a:r>
            <a:r>
              <a:rPr lang="en-US" sz="3600" b="1" dirty="0" smtClean="0"/>
              <a:t/>
            </a:r>
            <a:br>
              <a:rPr lang="en-US" sz="3600" b="1" dirty="0" smtClean="0"/>
            </a:br>
            <a:r>
              <a:rPr lang="en-US" sz="3600" b="1" dirty="0"/>
              <a:t/>
            </a:r>
            <a:br>
              <a:rPr lang="en-US" sz="3600" b="1" dirty="0"/>
            </a:br>
            <a:r>
              <a:rPr lang="en-US" sz="3600" b="1" dirty="0"/>
              <a:t>W</a:t>
            </a:r>
            <a:r>
              <a:rPr lang="en-US" sz="3600" b="1" dirty="0" smtClean="0"/>
              <a:t>e are now using</a:t>
            </a:r>
            <a:br>
              <a:rPr lang="en-US" sz="3600" b="1" dirty="0" smtClean="0"/>
            </a:br>
            <a:r>
              <a:rPr lang="en-US" sz="3600" b="1" dirty="0" smtClean="0"/>
              <a:t/>
            </a:r>
            <a:br>
              <a:rPr lang="en-US" sz="3600" b="1" dirty="0" smtClean="0"/>
            </a:br>
            <a:r>
              <a:rPr lang="en-US" sz="3600" b="1" dirty="0" smtClean="0"/>
              <a:t>Voter Registration Applications </a:t>
            </a:r>
            <a:endParaRPr lang="en-US" sz="3600" b="1" dirty="0"/>
          </a:p>
        </p:txBody>
      </p:sp>
      <p:sp>
        <p:nvSpPr>
          <p:cNvPr id="3" name="Slide Number Placeholder 2"/>
          <p:cNvSpPr>
            <a:spLocks noGrp="1"/>
          </p:cNvSpPr>
          <p:nvPr>
            <p:ph type="sldNum" sz="quarter" idx="12"/>
          </p:nvPr>
        </p:nvSpPr>
        <p:spPr/>
        <p:txBody>
          <a:bodyPr/>
          <a:lstStyle/>
          <a:p>
            <a:pPr>
              <a:defRPr/>
            </a:pPr>
            <a:fld id="{351E64A6-FE35-4ABA-BBF2-2B9D57F947A6}" type="slidenum">
              <a:rPr lang="en-US" smtClean="0"/>
              <a:pPr>
                <a:defRPr/>
              </a:pPr>
              <a:t>4</a:t>
            </a:fld>
            <a:endParaRPr lang="en-US" dirty="0"/>
          </a:p>
        </p:txBody>
      </p:sp>
    </p:spTree>
    <p:extLst>
      <p:ext uri="{BB962C8B-B14F-4D97-AF65-F5344CB8AC3E}">
        <p14:creationId xmlns:p14="http://schemas.microsoft.com/office/powerpoint/2010/main" val="1395945884"/>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body" idx="1"/>
          </p:nvPr>
        </p:nvSpPr>
        <p:spPr>
          <a:xfrm>
            <a:off x="1066800" y="1066800"/>
            <a:ext cx="7772400" cy="5105400"/>
          </a:xfrm>
        </p:spPr>
        <p:txBody>
          <a:bodyPr/>
          <a:lstStyle/>
          <a:p>
            <a:pPr marL="0" lvl="0" indent="0" eaLnBrk="1" hangingPunct="1">
              <a:spcBef>
                <a:spcPct val="0"/>
              </a:spcBef>
              <a:buNone/>
            </a:pPr>
            <a:r>
              <a:rPr lang="en-US" sz="2400" b="1" dirty="0" smtClean="0">
                <a:solidFill>
                  <a:srgbClr val="FF0000"/>
                </a:solidFill>
              </a:rPr>
              <a:t>                            </a:t>
            </a:r>
            <a:r>
              <a:rPr lang="en-US" sz="2400" b="1" kern="1200" dirty="0">
                <a:solidFill>
                  <a:srgbClr val="333399"/>
                </a:solidFill>
                <a:latin typeface="Book Antiqua" pitchFamily="18" charset="0"/>
              </a:rPr>
              <a:t>General Poll Deputy Duties:</a:t>
            </a:r>
          </a:p>
          <a:p>
            <a:pPr marL="609600" indent="-609600" eaLnBrk="1" hangingPunct="1">
              <a:lnSpc>
                <a:spcPct val="90000"/>
              </a:lnSpc>
              <a:spcBef>
                <a:spcPct val="50000"/>
              </a:spcBef>
            </a:pPr>
            <a:endParaRPr lang="en-US" sz="2400" b="1" dirty="0" smtClean="0">
              <a:solidFill>
                <a:srgbClr val="FF0000"/>
              </a:solidFill>
            </a:endParaRPr>
          </a:p>
          <a:p>
            <a:pPr marL="609600" indent="-609600" eaLnBrk="1" hangingPunct="1">
              <a:lnSpc>
                <a:spcPct val="90000"/>
              </a:lnSpc>
              <a:spcBef>
                <a:spcPct val="50000"/>
              </a:spcBef>
            </a:pPr>
            <a:r>
              <a:rPr lang="en-US" sz="2400" b="1" dirty="0" smtClean="0">
                <a:solidFill>
                  <a:srgbClr val="FF0000"/>
                </a:solidFill>
              </a:rPr>
              <a:t>Stand at the end of the voting line at 7:00 p.m. when the clerk declares the polls are closed. </a:t>
            </a:r>
            <a:r>
              <a:rPr lang="en-US" sz="2400" b="1" dirty="0" smtClean="0"/>
              <a:t> </a:t>
            </a:r>
          </a:p>
          <a:p>
            <a:pPr marL="609600" indent="-609600" eaLnBrk="1" hangingPunct="1">
              <a:lnSpc>
                <a:spcPct val="90000"/>
              </a:lnSpc>
              <a:spcBef>
                <a:spcPct val="50000"/>
              </a:spcBef>
            </a:pPr>
            <a:r>
              <a:rPr lang="en-US" sz="2400" b="1" dirty="0" smtClean="0"/>
              <a:t>Allow everyone in line at 7:00 p.m. to vote.</a:t>
            </a:r>
          </a:p>
          <a:p>
            <a:pPr marL="609600" indent="-609600" eaLnBrk="1" hangingPunct="1">
              <a:lnSpc>
                <a:spcPct val="90000"/>
              </a:lnSpc>
              <a:spcBef>
                <a:spcPct val="50000"/>
              </a:spcBef>
            </a:pPr>
            <a:r>
              <a:rPr lang="en-US" sz="2400" b="1" dirty="0" smtClean="0">
                <a:solidFill>
                  <a:srgbClr val="FF0000"/>
                </a:solidFill>
              </a:rPr>
              <a:t>Do not allow any one </a:t>
            </a:r>
            <a:r>
              <a:rPr lang="en-US" sz="2400" b="1" u="sng" dirty="0" smtClean="0">
                <a:solidFill>
                  <a:srgbClr val="FF0000"/>
                </a:solidFill>
              </a:rPr>
              <a:t>who is not in line </a:t>
            </a:r>
            <a:r>
              <a:rPr lang="en-US" sz="2400" b="1" dirty="0" smtClean="0">
                <a:solidFill>
                  <a:srgbClr val="FF0000"/>
                </a:solidFill>
              </a:rPr>
              <a:t>at 7:00 p.m., when the polls close, to vote.</a:t>
            </a:r>
          </a:p>
          <a:p>
            <a:pPr marL="609600" indent="-609600" eaLnBrk="1" hangingPunct="1">
              <a:lnSpc>
                <a:spcPct val="90000"/>
              </a:lnSpc>
              <a:spcBef>
                <a:spcPct val="50000"/>
              </a:spcBef>
            </a:pPr>
            <a:r>
              <a:rPr lang="en-US" sz="2400" b="1" dirty="0" smtClean="0"/>
              <a:t>Do not handle the ballots, unless assigned to assist the clerk. </a:t>
            </a:r>
          </a:p>
        </p:txBody>
      </p:sp>
      <p:sp>
        <p:nvSpPr>
          <p:cNvPr id="52228"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40</a:t>
            </a:fld>
            <a:endParaRPr lang="en-US"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3:</a:t>
            </a:r>
          </a:p>
        </p:txBody>
      </p:sp>
      <p:sp>
        <p:nvSpPr>
          <p:cNvPr id="53252"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THE VOTER AND </a:t>
            </a:r>
          </a:p>
          <a:p>
            <a:pPr algn="ctr"/>
            <a:r>
              <a:rPr lang="en-US" sz="4000" dirty="0">
                <a:solidFill>
                  <a:schemeClr val="accent2"/>
                </a:solidFill>
                <a:latin typeface="Century Gothic" pitchFamily="34" charset="0"/>
              </a:rPr>
              <a:t>OTHER PARTICIPANTS</a:t>
            </a:r>
          </a:p>
        </p:txBody>
      </p:sp>
      <p:sp>
        <p:nvSpPr>
          <p:cNvPr id="53253" name="Line 4"/>
          <p:cNvSpPr>
            <a:spLocks noChangeShapeType="1"/>
          </p:cNvSpPr>
          <p:nvPr/>
        </p:nvSpPr>
        <p:spPr bwMode="auto">
          <a:xfrm>
            <a:off x="2743200" y="41910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41</a:t>
            </a:fld>
            <a:endParaRPr lang="en-US" dirty="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body" idx="1"/>
          </p:nvPr>
        </p:nvSpPr>
        <p:spPr>
          <a:xfrm>
            <a:off x="1066800" y="2667000"/>
            <a:ext cx="7848600" cy="2362200"/>
          </a:xfrm>
        </p:spPr>
        <p:txBody>
          <a:bodyPr/>
          <a:lstStyle/>
          <a:p>
            <a:pPr marL="0" indent="0" eaLnBrk="1" hangingPunct="1">
              <a:buFontTx/>
              <a:buNone/>
            </a:pPr>
            <a:r>
              <a:rPr lang="en-US" sz="2400" b="1" dirty="0" smtClean="0"/>
              <a:t>… to allow poll workers to understand the legal parameters and roles of voters and other participants in the election process. </a:t>
            </a:r>
          </a:p>
        </p:txBody>
      </p:sp>
      <p:sp>
        <p:nvSpPr>
          <p:cNvPr id="54276" name="Rectangle 3"/>
          <p:cNvSpPr>
            <a:spLocks noChangeArrowheads="1"/>
          </p:cNvSpPr>
          <p:nvPr/>
        </p:nvSpPr>
        <p:spPr bwMode="auto">
          <a:xfrm>
            <a:off x="2590800" y="158623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54277" name="Text Box 4"/>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42</a:t>
            </a:fld>
            <a:endParaRPr lang="en-US" dirty="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066800" y="2590800"/>
            <a:ext cx="7696200" cy="3276600"/>
          </a:xfrm>
        </p:spPr>
        <p:txBody>
          <a:bodyPr/>
          <a:lstStyle/>
          <a:p>
            <a:pPr marL="285750" indent="-285750" eaLnBrk="1" hangingPunct="1">
              <a:spcBef>
                <a:spcPct val="50000"/>
              </a:spcBef>
              <a:tabLst>
                <a:tab pos="285750" algn="l"/>
              </a:tabLst>
            </a:pPr>
            <a:r>
              <a:rPr lang="en-US" sz="2400" b="1" dirty="0" smtClean="0"/>
              <a:t>Voters who cannot read or write, or are blind or otherwise disabled, have the right to request assistance with voting. </a:t>
            </a:r>
          </a:p>
          <a:p>
            <a:pPr marL="285750" indent="-285750" eaLnBrk="1" hangingPunct="1">
              <a:spcBef>
                <a:spcPct val="50000"/>
              </a:spcBef>
              <a:buFontTx/>
              <a:buNone/>
              <a:tabLst>
                <a:tab pos="285750" algn="l"/>
              </a:tabLst>
            </a:pPr>
            <a:endParaRPr lang="en-US" sz="2400" b="1" dirty="0" smtClean="0"/>
          </a:p>
          <a:p>
            <a:pPr marL="285750" indent="-285750" eaLnBrk="1" hangingPunct="1">
              <a:spcBef>
                <a:spcPct val="50000"/>
              </a:spcBef>
              <a:tabLst>
                <a:tab pos="285750" algn="l"/>
              </a:tabLst>
            </a:pPr>
            <a:r>
              <a:rPr lang="en-US" sz="2400" b="1" dirty="0" smtClean="0"/>
              <a:t>Any voter has the right to receive a demonstration explaining how to use the voting system.</a:t>
            </a:r>
          </a:p>
        </p:txBody>
      </p:sp>
      <p:sp>
        <p:nvSpPr>
          <p:cNvPr id="56324" name="Rectangle 5"/>
          <p:cNvSpPr>
            <a:spLocks noChangeArrowheads="1"/>
          </p:cNvSpPr>
          <p:nvPr/>
        </p:nvSpPr>
        <p:spPr bwMode="auto">
          <a:xfrm>
            <a:off x="24384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May Require Assistance</a:t>
            </a:r>
          </a:p>
        </p:txBody>
      </p:sp>
      <p:sp>
        <p:nvSpPr>
          <p:cNvPr id="56325"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43</a:t>
            </a:fld>
            <a:endParaRPr lang="en-US"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447800"/>
            <a:ext cx="6553200" cy="1752600"/>
          </a:xfrm>
        </p:spPr>
        <p:txBody>
          <a:bodyPr/>
          <a:lstStyle/>
          <a:p>
            <a:r>
              <a:rPr lang="en-US" sz="3200" b="1" dirty="0" smtClean="0"/>
              <a:t>Voters May Require Assistance</a:t>
            </a:r>
            <a:br>
              <a:rPr lang="en-US" sz="3200" b="1" dirty="0" smtClean="0"/>
            </a:br>
            <a:r>
              <a:rPr lang="en-US" sz="3200" b="1" dirty="0" smtClean="0"/>
              <a:t/>
            </a:r>
            <a:br>
              <a:rPr lang="en-US" sz="3200" b="1" dirty="0" smtClean="0"/>
            </a:br>
            <a:r>
              <a:rPr lang="en-US" sz="3200" b="1" dirty="0" smtClean="0"/>
              <a:t>Completing Forms</a:t>
            </a:r>
            <a:r>
              <a:rPr lang="en-US" sz="3200" dirty="0" smtClean="0"/>
              <a:t> </a:t>
            </a:r>
            <a:r>
              <a:rPr lang="en-US" sz="1800" dirty="0" smtClean="0"/>
              <a:t/>
            </a:r>
            <a:br>
              <a:rPr lang="en-US" sz="1800" dirty="0" smtClean="0"/>
            </a:br>
            <a:endParaRPr lang="en-US" sz="1800" dirty="0"/>
          </a:p>
        </p:txBody>
      </p:sp>
      <p:sp>
        <p:nvSpPr>
          <p:cNvPr id="3" name="Content Placeholder 2"/>
          <p:cNvSpPr>
            <a:spLocks noGrp="1"/>
          </p:cNvSpPr>
          <p:nvPr>
            <p:ph idx="1"/>
          </p:nvPr>
        </p:nvSpPr>
        <p:spPr>
          <a:xfrm>
            <a:off x="1219200" y="3657600"/>
            <a:ext cx="7467600" cy="2468563"/>
          </a:xfrm>
        </p:spPr>
        <p:txBody>
          <a:bodyPr/>
          <a:lstStyle/>
          <a:p>
            <a:r>
              <a:rPr lang="en-US" dirty="0" smtClean="0"/>
              <a:t>You may assist voters completing forms.  </a:t>
            </a:r>
          </a:p>
          <a:p>
            <a:pPr>
              <a:buNone/>
            </a:pPr>
            <a:endParaRPr lang="en-US" sz="1400" dirty="0" smtClean="0"/>
          </a:p>
          <a:p>
            <a:r>
              <a:rPr lang="en-US" dirty="0" smtClean="0"/>
              <a:t>The voter must sign all forms.</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44</a:t>
            </a:fld>
            <a:endParaRPr lang="en-US"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990600" y="1600200"/>
            <a:ext cx="3276600" cy="1752600"/>
          </a:xfrm>
        </p:spPr>
        <p:txBody>
          <a:bodyPr/>
          <a:lstStyle/>
          <a:p>
            <a:pPr eaLnBrk="1" hangingPunct="1"/>
            <a:r>
              <a:rPr lang="en-US" sz="3200" dirty="0" smtClean="0">
                <a:solidFill>
                  <a:srgbClr val="0000FF"/>
                </a:solidFill>
              </a:rPr>
              <a:t>Declaration</a:t>
            </a:r>
            <a:r>
              <a:rPr lang="en-US" sz="3200" dirty="0" smtClean="0">
                <a:solidFill>
                  <a:schemeClr val="tx1"/>
                </a:solidFill>
              </a:rPr>
              <a:t> </a:t>
            </a:r>
            <a:r>
              <a:rPr lang="en-US" sz="3200" dirty="0" smtClean="0">
                <a:solidFill>
                  <a:srgbClr val="0000FF"/>
                </a:solidFill>
              </a:rPr>
              <a:t>to</a:t>
            </a:r>
            <a:r>
              <a:rPr lang="en-US" sz="3200" dirty="0" smtClean="0">
                <a:solidFill>
                  <a:schemeClr val="tx1"/>
                </a:solidFill>
              </a:rPr>
              <a:t> </a:t>
            </a:r>
            <a:r>
              <a:rPr lang="en-US" sz="3200" dirty="0" smtClean="0">
                <a:solidFill>
                  <a:srgbClr val="0000FF"/>
                </a:solidFill>
              </a:rPr>
              <a:t>Secure Assistance.</a:t>
            </a:r>
          </a:p>
        </p:txBody>
      </p:sp>
      <p:sp>
        <p:nvSpPr>
          <p:cNvPr id="57348" name="Rectangle 3"/>
          <p:cNvSpPr>
            <a:spLocks noGrp="1" noChangeArrowheads="1"/>
          </p:cNvSpPr>
          <p:nvPr>
            <p:ph type="body" idx="1"/>
          </p:nvPr>
        </p:nvSpPr>
        <p:spPr>
          <a:xfrm>
            <a:off x="990600" y="3505200"/>
            <a:ext cx="3200400" cy="3200400"/>
          </a:xfrm>
        </p:spPr>
        <p:txBody>
          <a:bodyPr/>
          <a:lstStyle/>
          <a:p>
            <a:pPr eaLnBrk="1" hangingPunct="1">
              <a:lnSpc>
                <a:spcPct val="90000"/>
              </a:lnSpc>
            </a:pPr>
            <a:r>
              <a:rPr lang="en-US" sz="2800" dirty="0" smtClean="0"/>
              <a:t>To be filed by voter and person assisting voter; </a:t>
            </a:r>
            <a:r>
              <a:rPr lang="en-US" sz="2800" dirty="0" smtClean="0">
                <a:solidFill>
                  <a:srgbClr val="FF0000"/>
                </a:solidFill>
              </a:rPr>
              <a:t>if the voter has not registered as “Needing </a:t>
            </a:r>
            <a:r>
              <a:rPr lang="en-US" sz="2800" dirty="0">
                <a:solidFill>
                  <a:srgbClr val="FF0000"/>
                </a:solidFill>
              </a:rPr>
              <a:t>A</a:t>
            </a:r>
            <a:r>
              <a:rPr lang="en-US" sz="2800" dirty="0" smtClean="0">
                <a:solidFill>
                  <a:srgbClr val="FF0000"/>
                </a:solidFill>
              </a:rPr>
              <a:t>ssistance.”</a:t>
            </a:r>
          </a:p>
        </p:txBody>
      </p:sp>
      <p:pic>
        <p:nvPicPr>
          <p:cNvPr id="57349" name="Picture 4" descr="Declaration to secure assistance"/>
          <p:cNvPicPr>
            <a:picLocks noChangeAspect="1" noChangeArrowheads="1"/>
          </p:cNvPicPr>
          <p:nvPr/>
        </p:nvPicPr>
        <p:blipFill>
          <a:blip r:embed="rId2" cstate="print"/>
          <a:srcRect/>
          <a:stretch>
            <a:fillRect/>
          </a:stretch>
        </p:blipFill>
        <p:spPr bwMode="auto">
          <a:xfrm>
            <a:off x="4191000" y="1066800"/>
            <a:ext cx="4497388" cy="5257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45</a:t>
            </a:fld>
            <a:endParaRPr lang="en-US"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143000" y="2514600"/>
            <a:ext cx="7696200" cy="3733800"/>
          </a:xfrm>
        </p:spPr>
        <p:txBody>
          <a:bodyPr/>
          <a:lstStyle/>
          <a:p>
            <a:pPr marL="609600" indent="-609600" eaLnBrk="1" hangingPunct="1">
              <a:spcBef>
                <a:spcPct val="50000"/>
              </a:spcBef>
            </a:pPr>
            <a:r>
              <a:rPr lang="en-US" sz="2400" b="1" dirty="0" smtClean="0"/>
              <a:t>Poll workers.</a:t>
            </a:r>
          </a:p>
          <a:p>
            <a:pPr marL="609600" indent="-609600" eaLnBrk="1" hangingPunct="1">
              <a:spcBef>
                <a:spcPct val="50000"/>
              </a:spcBef>
            </a:pPr>
            <a:r>
              <a:rPr lang="en-US" sz="2400" b="1" dirty="0" smtClean="0">
                <a:solidFill>
                  <a:srgbClr val="FF0000"/>
                </a:solidFill>
              </a:rPr>
              <a:t>The Supervisor of Elections or representative of the elections office.</a:t>
            </a:r>
          </a:p>
          <a:p>
            <a:pPr marL="609600" indent="-609600" eaLnBrk="1" hangingPunct="1">
              <a:spcBef>
                <a:spcPct val="50000"/>
              </a:spcBef>
            </a:pPr>
            <a:r>
              <a:rPr lang="en-US" sz="2400" b="1" dirty="0" smtClean="0"/>
              <a:t>Poll watchers approved by the Supervisor of Elections.</a:t>
            </a:r>
          </a:p>
          <a:p>
            <a:pPr marL="609600" indent="-609600" eaLnBrk="1" hangingPunct="1">
              <a:spcBef>
                <a:spcPct val="50000"/>
              </a:spcBef>
            </a:pPr>
            <a:r>
              <a:rPr lang="en-US" sz="2400" b="1" dirty="0" smtClean="0">
                <a:solidFill>
                  <a:srgbClr val="FF0000"/>
                </a:solidFill>
              </a:rPr>
              <a:t>Election observers appointed by the state.</a:t>
            </a:r>
          </a:p>
          <a:p>
            <a:pPr marL="609600" indent="-609600" eaLnBrk="1" hangingPunct="1">
              <a:spcBef>
                <a:spcPct val="50000"/>
              </a:spcBef>
            </a:pPr>
            <a:r>
              <a:rPr lang="en-US" sz="2400" b="1" dirty="0" smtClean="0"/>
              <a:t>Voters.</a:t>
            </a:r>
          </a:p>
        </p:txBody>
      </p:sp>
      <p:sp>
        <p:nvSpPr>
          <p:cNvPr id="58372" name="Rectangle 5"/>
          <p:cNvSpPr>
            <a:spLocks noChangeArrowheads="1"/>
          </p:cNvSpPr>
          <p:nvPr/>
        </p:nvSpPr>
        <p:spPr bwMode="auto">
          <a:xfrm>
            <a:off x="2438400" y="12954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Who Else Is Allowed in the Polling Room?</a:t>
            </a:r>
          </a:p>
        </p:txBody>
      </p:sp>
      <p:sp>
        <p:nvSpPr>
          <p:cNvPr id="58373"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46</a:t>
            </a:fld>
            <a:endParaRPr lang="en-US" dirty="0"/>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1066800" y="1143000"/>
            <a:ext cx="7696200" cy="5029200"/>
          </a:xfrm>
        </p:spPr>
        <p:txBody>
          <a:bodyPr/>
          <a:lstStyle/>
          <a:p>
            <a:pPr marL="609600" indent="-609600" eaLnBrk="1" hangingPunct="1">
              <a:spcBef>
                <a:spcPct val="50000"/>
              </a:spcBef>
              <a:buNone/>
            </a:pPr>
            <a:r>
              <a:rPr lang="en-US" sz="2400" b="1" dirty="0" smtClean="0">
                <a:solidFill>
                  <a:schemeClr val="accent2"/>
                </a:solidFill>
                <a:latin typeface="Book Antiqua" pitchFamily="18" charset="0"/>
              </a:rPr>
              <a:t>                         </a:t>
            </a:r>
            <a:r>
              <a:rPr lang="en-US" sz="2000" b="1" dirty="0" smtClean="0">
                <a:solidFill>
                  <a:srgbClr val="7030A0"/>
                </a:solidFill>
                <a:latin typeface="Book Antiqua" pitchFamily="18" charset="0"/>
              </a:rPr>
              <a:t>Who Else Is Allowed in the Polling Room?</a:t>
            </a:r>
          </a:p>
          <a:p>
            <a:pPr marL="609600" indent="-609600" eaLnBrk="1" hangingPunct="1">
              <a:spcBef>
                <a:spcPct val="50000"/>
              </a:spcBef>
            </a:pPr>
            <a:endParaRPr lang="en-US" sz="2400" b="1" dirty="0" smtClean="0">
              <a:solidFill>
                <a:schemeClr val="accent2"/>
              </a:solidFill>
              <a:latin typeface="Book Antiqua" pitchFamily="18" charset="0"/>
            </a:endParaRPr>
          </a:p>
          <a:p>
            <a:pPr marL="609600" indent="-609600" eaLnBrk="1" hangingPunct="1">
              <a:spcBef>
                <a:spcPct val="50000"/>
              </a:spcBef>
            </a:pPr>
            <a:r>
              <a:rPr lang="en-US" sz="2800" b="1" dirty="0" smtClean="0">
                <a:solidFill>
                  <a:srgbClr val="FF0000"/>
                </a:solidFill>
              </a:rPr>
              <a:t>Persons caring for or assisting a voter. </a:t>
            </a:r>
          </a:p>
          <a:p>
            <a:pPr marL="609600" indent="-609600" eaLnBrk="1" hangingPunct="1">
              <a:spcBef>
                <a:spcPct val="50000"/>
              </a:spcBef>
            </a:pPr>
            <a:r>
              <a:rPr lang="en-US" sz="2800" b="1" dirty="0" smtClean="0"/>
              <a:t>Law enforcement or emergency personnel with permission of the Clerk or the majority of the Election Board.</a:t>
            </a:r>
          </a:p>
          <a:p>
            <a:pPr marL="609600" indent="-609600" eaLnBrk="1" hangingPunct="1">
              <a:spcBef>
                <a:spcPct val="50000"/>
              </a:spcBef>
            </a:pPr>
            <a:r>
              <a:rPr lang="en-US" sz="2800" b="1" dirty="0" smtClean="0">
                <a:solidFill>
                  <a:srgbClr val="FF0000"/>
                </a:solidFill>
              </a:rPr>
              <a:t>The public, if the polling room is in a commonly used area, to pass through in order to move to another location within the building.</a:t>
            </a:r>
          </a:p>
        </p:txBody>
      </p:sp>
      <p:sp>
        <p:nvSpPr>
          <p:cNvPr id="59396" name="Text Box 4"/>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47</a:t>
            </a:fld>
            <a:endParaRPr lang="en-US"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667000" y="990600"/>
            <a:ext cx="6248400" cy="64633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smtClean="0">
                <a:solidFill>
                  <a:schemeClr val="accent2"/>
                </a:solidFill>
                <a:latin typeface="Book Antiqua" pitchFamily="18" charset="0"/>
              </a:rPr>
              <a:t>Poll </a:t>
            </a:r>
            <a:r>
              <a:rPr lang="en-US" sz="3600" dirty="0">
                <a:solidFill>
                  <a:schemeClr val="accent2"/>
                </a:solidFill>
                <a:latin typeface="Book Antiqua" pitchFamily="18" charset="0"/>
              </a:rPr>
              <a:t>Watchers</a:t>
            </a:r>
          </a:p>
        </p:txBody>
      </p:sp>
      <p:sp>
        <p:nvSpPr>
          <p:cNvPr id="60420" name="Rectangle 6"/>
          <p:cNvSpPr>
            <a:spLocks noChangeArrowheads="1"/>
          </p:cNvSpPr>
          <p:nvPr/>
        </p:nvSpPr>
        <p:spPr bwMode="auto">
          <a:xfrm>
            <a:off x="1066800" y="2209800"/>
            <a:ext cx="7772400" cy="3046413"/>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400" dirty="0" smtClean="0"/>
              <a:t>   Each </a:t>
            </a:r>
            <a:r>
              <a:rPr lang="en-US" sz="2400" dirty="0"/>
              <a:t>political committee, political party, and candidate may have one poll watcher in each polling room at any time during elections. </a:t>
            </a:r>
          </a:p>
          <a:p>
            <a:pPr>
              <a:spcBef>
                <a:spcPct val="50000"/>
              </a:spcBef>
            </a:pPr>
            <a:endParaRPr lang="en-US" sz="2400" dirty="0"/>
          </a:p>
          <a:p>
            <a:pPr>
              <a:spcBef>
                <a:spcPct val="50000"/>
              </a:spcBef>
              <a:buFont typeface="Arial" pitchFamily="34" charset="0"/>
              <a:buChar char="•"/>
            </a:pPr>
            <a:r>
              <a:rPr lang="en-US" sz="2400" dirty="0" smtClean="0"/>
              <a:t>   Poll </a:t>
            </a:r>
            <a:r>
              <a:rPr lang="en-US" sz="2400" dirty="0"/>
              <a:t>watchers will receive a name tag from the SOE  and must wear </a:t>
            </a:r>
            <a:r>
              <a:rPr lang="en-US" sz="2400" dirty="0" smtClean="0"/>
              <a:t>it </a:t>
            </a:r>
            <a:r>
              <a:rPr lang="en-US" sz="2400" dirty="0"/>
              <a:t>at all times while acting as a poll watcher</a:t>
            </a:r>
            <a:r>
              <a:rPr lang="en-US" sz="2400" dirty="0" smtClean="0"/>
              <a:t>.</a:t>
            </a:r>
            <a:endParaRPr lang="en-US" sz="2400" dirty="0"/>
          </a:p>
        </p:txBody>
      </p:sp>
      <p:sp>
        <p:nvSpPr>
          <p:cNvPr id="60421" name="Text Box 8"/>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a:xfrm>
            <a:off x="4648200" y="6245225"/>
            <a:ext cx="4038600" cy="47625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fld id="{AC6518D2-150A-4046-BAF2-3225C1728B07}" type="slidenum">
              <a:rPr lang="en-US" smtClean="0"/>
              <a:pPr>
                <a:defRPr/>
              </a:pPr>
              <a:t>48</a:t>
            </a:fld>
            <a:endParaRPr lang="en-US"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body" idx="1"/>
          </p:nvPr>
        </p:nvSpPr>
        <p:spPr>
          <a:xfrm>
            <a:off x="1066800" y="990600"/>
            <a:ext cx="7696200" cy="4724400"/>
          </a:xfrm>
        </p:spPr>
        <p:txBody>
          <a:bodyPr/>
          <a:lstStyle/>
          <a:p>
            <a:pPr marL="609600" indent="-609600" eaLnBrk="1" hangingPunct="1">
              <a:lnSpc>
                <a:spcPct val="80000"/>
              </a:lnSpc>
              <a:spcBef>
                <a:spcPct val="50000"/>
              </a:spcBef>
              <a:buNone/>
            </a:pPr>
            <a:r>
              <a:rPr lang="en-US" sz="2400" b="1" dirty="0" smtClean="0"/>
              <a:t>                                                      </a:t>
            </a:r>
            <a:r>
              <a:rPr lang="en-US" sz="2000" b="1" dirty="0" smtClean="0">
                <a:solidFill>
                  <a:srgbClr val="7030A0"/>
                </a:solidFill>
              </a:rPr>
              <a:t>Poll Watchers    Cont’d</a:t>
            </a:r>
          </a:p>
          <a:p>
            <a:pPr marL="609600" indent="-609600" eaLnBrk="1" hangingPunct="1">
              <a:lnSpc>
                <a:spcPct val="80000"/>
              </a:lnSpc>
              <a:spcBef>
                <a:spcPct val="50000"/>
              </a:spcBef>
              <a:buNone/>
            </a:pPr>
            <a:endParaRPr lang="en-US" sz="2400" b="1" dirty="0" smtClean="0"/>
          </a:p>
          <a:p>
            <a:pPr marL="609600" indent="-609600" eaLnBrk="1" hangingPunct="1">
              <a:lnSpc>
                <a:spcPct val="80000"/>
              </a:lnSpc>
              <a:spcBef>
                <a:spcPct val="50000"/>
              </a:spcBef>
            </a:pPr>
            <a:r>
              <a:rPr lang="en-US" sz="2400" b="1" dirty="0" smtClean="0"/>
              <a:t>May observe the voter check-in process.</a:t>
            </a:r>
          </a:p>
          <a:p>
            <a:pPr marL="609600" indent="-609600" eaLnBrk="1" hangingPunct="1">
              <a:lnSpc>
                <a:spcPct val="80000"/>
              </a:lnSpc>
              <a:spcBef>
                <a:spcPct val="50000"/>
              </a:spcBef>
            </a:pPr>
            <a:r>
              <a:rPr lang="en-US" sz="2400" b="1" dirty="0" smtClean="0">
                <a:solidFill>
                  <a:srgbClr val="FF0000"/>
                </a:solidFill>
              </a:rPr>
              <a:t>May enter challenges to voters.</a:t>
            </a:r>
          </a:p>
          <a:p>
            <a:pPr marL="609600" indent="-609600" eaLnBrk="1" hangingPunct="1">
              <a:lnSpc>
                <a:spcPct val="80000"/>
              </a:lnSpc>
              <a:spcBef>
                <a:spcPct val="50000"/>
              </a:spcBef>
            </a:pPr>
            <a:r>
              <a:rPr lang="en-US" sz="2400" b="1" dirty="0" smtClean="0"/>
              <a:t>May </a:t>
            </a:r>
            <a:r>
              <a:rPr lang="en-US" sz="2400" b="1" u="sng" dirty="0" smtClean="0"/>
              <a:t>not </a:t>
            </a:r>
            <a:r>
              <a:rPr lang="en-US" sz="2400" b="1" dirty="0" smtClean="0"/>
              <a:t>obstruct the conduct of the election.</a:t>
            </a:r>
          </a:p>
          <a:p>
            <a:pPr marL="609600" indent="-609600" eaLnBrk="1" hangingPunct="1">
              <a:lnSpc>
                <a:spcPct val="80000"/>
              </a:lnSpc>
              <a:spcBef>
                <a:spcPct val="50000"/>
              </a:spcBef>
            </a:pPr>
            <a:r>
              <a:rPr lang="en-US" sz="2400" b="1" dirty="0" smtClean="0">
                <a:solidFill>
                  <a:srgbClr val="FF0000"/>
                </a:solidFill>
              </a:rPr>
              <a:t>May </a:t>
            </a:r>
            <a:r>
              <a:rPr lang="en-US" sz="2400" b="1" u="sng" dirty="0" smtClean="0">
                <a:solidFill>
                  <a:srgbClr val="FF0000"/>
                </a:solidFill>
              </a:rPr>
              <a:t>not</a:t>
            </a:r>
            <a:r>
              <a:rPr lang="en-US" sz="2400" b="1" dirty="0" smtClean="0">
                <a:solidFill>
                  <a:srgbClr val="FF0000"/>
                </a:solidFill>
              </a:rPr>
              <a:t> interact with voters.</a:t>
            </a:r>
          </a:p>
          <a:p>
            <a:pPr marL="609600" indent="-609600" eaLnBrk="1" hangingPunct="1">
              <a:lnSpc>
                <a:spcPct val="80000"/>
              </a:lnSpc>
              <a:spcBef>
                <a:spcPct val="50000"/>
              </a:spcBef>
            </a:pPr>
            <a:r>
              <a:rPr lang="en-US" sz="2400" b="1" dirty="0" smtClean="0"/>
              <a:t>Pose any questions or concerns that they may have to the clerk.</a:t>
            </a:r>
          </a:p>
        </p:txBody>
      </p:sp>
      <p:sp>
        <p:nvSpPr>
          <p:cNvPr id="61444"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6" name="Slide Number Placeholder 5"/>
          <p:cNvSpPr>
            <a:spLocks noGrp="1"/>
          </p:cNvSpPr>
          <p:nvPr>
            <p:ph type="sldNum" sz="quarter" idx="12"/>
          </p:nvPr>
        </p:nvSpPr>
        <p:spPr>
          <a:xfrm>
            <a:off x="5334000" y="6245225"/>
            <a:ext cx="3352800" cy="47625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fld id="{AC6518D2-150A-4046-BAF2-3225C1728B07}" type="slidenum">
              <a:rPr lang="en-US" smtClean="0"/>
              <a:pPr>
                <a:defRPr/>
              </a:pPr>
              <a:t>49</a:t>
            </a:fld>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143000"/>
            <a:ext cx="5867400" cy="1066800"/>
          </a:xfrm>
        </p:spPr>
        <p:txBody>
          <a:bodyPr/>
          <a:lstStyle/>
          <a:p>
            <a:r>
              <a:rPr lang="en-US" sz="3600" b="1" dirty="0" smtClean="0"/>
              <a:t>Poll Workers </a:t>
            </a:r>
            <a:br>
              <a:rPr lang="en-US" sz="3600" b="1" dirty="0" smtClean="0"/>
            </a:br>
            <a:r>
              <a:rPr lang="en-US" sz="3600" b="1" dirty="0" smtClean="0"/>
              <a:t>and their Cell Phones</a:t>
            </a:r>
            <a:endParaRPr lang="en-US" sz="3600" b="1" dirty="0"/>
          </a:p>
        </p:txBody>
      </p:sp>
      <p:sp>
        <p:nvSpPr>
          <p:cNvPr id="3" name="Content Placeholder 2"/>
          <p:cNvSpPr>
            <a:spLocks noGrp="1"/>
          </p:cNvSpPr>
          <p:nvPr>
            <p:ph idx="1"/>
          </p:nvPr>
        </p:nvSpPr>
        <p:spPr>
          <a:xfrm>
            <a:off x="1219200" y="2438400"/>
            <a:ext cx="7467600" cy="3687763"/>
          </a:xfrm>
        </p:spPr>
        <p:txBody>
          <a:bodyPr/>
          <a:lstStyle/>
          <a:p>
            <a:pPr>
              <a:buNone/>
            </a:pPr>
            <a:r>
              <a:rPr lang="en-US" dirty="0" smtClean="0"/>
              <a:t>   Poll workers should not use their cell phones while at work in the polling place.  If you have an emergency, please make arrangements with the Clerk to step outside.   Do not  make your cell phone activity a burden on the other workers.  </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5</a:t>
            </a:fld>
            <a:endParaRPr lang="en-US"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1066800" y="2667000"/>
            <a:ext cx="7696200" cy="3352800"/>
          </a:xfrm>
        </p:spPr>
        <p:txBody>
          <a:bodyPr/>
          <a:lstStyle/>
          <a:p>
            <a:pPr marL="609600" indent="-609600" eaLnBrk="1" hangingPunct="1">
              <a:spcBef>
                <a:spcPct val="50000"/>
              </a:spcBef>
            </a:pPr>
            <a:r>
              <a:rPr lang="en-US" sz="2400" b="1" dirty="0" smtClean="0"/>
              <a:t>Make certain that no voters feel that they are being watched for whom, or what , they vote.</a:t>
            </a:r>
          </a:p>
          <a:p>
            <a:pPr marL="609600" indent="-609600" eaLnBrk="1" hangingPunct="1">
              <a:spcBef>
                <a:spcPct val="50000"/>
              </a:spcBef>
            </a:pPr>
            <a:r>
              <a:rPr lang="en-US" sz="2400" b="1" dirty="0" smtClean="0">
                <a:solidFill>
                  <a:srgbClr val="FF0000"/>
                </a:solidFill>
              </a:rPr>
              <a:t>Not allow voters to be delayed by the poll watchers.</a:t>
            </a:r>
          </a:p>
          <a:p>
            <a:pPr marL="609600" indent="-609600" eaLnBrk="1" hangingPunct="1">
              <a:spcBef>
                <a:spcPct val="50000"/>
              </a:spcBef>
            </a:pPr>
            <a:r>
              <a:rPr lang="en-US" sz="2400" b="1" dirty="0" smtClean="0"/>
              <a:t>Notify the Supervisor of Elections office if a poll watcher abuses a voter’s rights. </a:t>
            </a:r>
          </a:p>
        </p:txBody>
      </p:sp>
      <p:sp>
        <p:nvSpPr>
          <p:cNvPr id="62468" name="Rectangle 6"/>
          <p:cNvSpPr>
            <a:spLocks noChangeArrowheads="1"/>
          </p:cNvSpPr>
          <p:nvPr/>
        </p:nvSpPr>
        <p:spPr bwMode="auto">
          <a:xfrm>
            <a:off x="1066800" y="1371600"/>
            <a:ext cx="8077200" cy="954107"/>
          </a:xfrm>
          <a:prstGeom prst="rect">
            <a:avLst/>
          </a:prstGeom>
          <a:noFill/>
          <a:ln w="9525">
            <a:noFill/>
            <a:miter lim="800000"/>
            <a:headEnd/>
            <a:tailEnd/>
          </a:ln>
        </p:spPr>
        <p:txBody>
          <a:bodyPr wrap="square">
            <a:spAutoFit/>
          </a:bodyPr>
          <a:lstStyle/>
          <a:p>
            <a:r>
              <a:rPr lang="en-US" sz="2800" dirty="0" smtClean="0">
                <a:solidFill>
                  <a:schemeClr val="accent2"/>
                </a:solidFill>
                <a:latin typeface="Book Antiqua" pitchFamily="18" charset="0"/>
              </a:rPr>
              <a:t>                     With </a:t>
            </a:r>
            <a:r>
              <a:rPr lang="en-US" sz="2800" dirty="0">
                <a:solidFill>
                  <a:schemeClr val="accent2"/>
                </a:solidFill>
                <a:latin typeface="Book Antiqua" pitchFamily="18" charset="0"/>
              </a:rPr>
              <a:t>Regard to Poll Watchers, </a:t>
            </a:r>
            <a:endParaRPr lang="en-US" sz="2800" dirty="0" smtClean="0">
              <a:solidFill>
                <a:schemeClr val="accent2"/>
              </a:solidFill>
              <a:latin typeface="Book Antiqua" pitchFamily="18" charset="0"/>
            </a:endParaRPr>
          </a:p>
          <a:p>
            <a:r>
              <a:rPr lang="en-US" sz="2800" dirty="0" smtClean="0">
                <a:solidFill>
                  <a:schemeClr val="accent2"/>
                </a:solidFill>
                <a:latin typeface="Book Antiqua" pitchFamily="18" charset="0"/>
              </a:rPr>
              <a:t>                                  Poll </a:t>
            </a:r>
            <a:r>
              <a:rPr lang="en-US" sz="2800" dirty="0">
                <a:solidFill>
                  <a:schemeClr val="accent2"/>
                </a:solidFill>
                <a:latin typeface="Book Antiqua" pitchFamily="18" charset="0"/>
              </a:rPr>
              <a:t>Workers Must:</a:t>
            </a:r>
          </a:p>
        </p:txBody>
      </p:sp>
      <p:sp>
        <p:nvSpPr>
          <p:cNvPr id="7" name="Slide Number Placeholder 6"/>
          <p:cNvSpPr>
            <a:spLocks noGrp="1"/>
          </p:cNvSpPr>
          <p:nvPr>
            <p:ph type="sldNum" sz="quarter" idx="12"/>
          </p:nvPr>
        </p:nvSpPr>
        <p:spPr>
          <a:xfrm>
            <a:off x="4895850" y="6299994"/>
            <a:ext cx="3790950" cy="47625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fld id="{AC6518D2-150A-4046-BAF2-3225C1728B07}" type="slidenum">
              <a:rPr lang="en-US" smtClean="0"/>
              <a:pPr>
                <a:defRPr/>
              </a:pPr>
              <a:t>50</a:t>
            </a:fld>
            <a:endParaRPr lang="en-US" dirty="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1066800" y="2743200"/>
            <a:ext cx="7772400" cy="3276600"/>
          </a:xfrm>
        </p:spPr>
        <p:txBody>
          <a:bodyPr/>
          <a:lstStyle/>
          <a:p>
            <a:pPr marL="609600" indent="-609600" eaLnBrk="1" hangingPunct="1">
              <a:spcBef>
                <a:spcPct val="50000"/>
              </a:spcBef>
            </a:pPr>
            <a:r>
              <a:rPr lang="en-US" sz="2400" b="1" dirty="0" smtClean="0"/>
              <a:t>Give their name to the clerk for verification.</a:t>
            </a:r>
          </a:p>
          <a:p>
            <a:pPr marL="609600" indent="-609600" eaLnBrk="1" hangingPunct="1">
              <a:spcBef>
                <a:spcPct val="50000"/>
              </a:spcBef>
            </a:pPr>
            <a:r>
              <a:rPr lang="en-US" sz="2400" b="1" dirty="0" smtClean="0">
                <a:solidFill>
                  <a:srgbClr val="FF0000"/>
                </a:solidFill>
              </a:rPr>
              <a:t>Be allowed within the polling room to observe. </a:t>
            </a:r>
          </a:p>
          <a:p>
            <a:pPr marL="609600" indent="-609600" eaLnBrk="1" hangingPunct="1">
              <a:spcBef>
                <a:spcPct val="50000"/>
              </a:spcBef>
            </a:pPr>
            <a:r>
              <a:rPr lang="en-US" sz="2400" b="1" dirty="0" smtClean="0"/>
              <a:t>Be allowed to inspect the precinct registers.</a:t>
            </a:r>
          </a:p>
          <a:p>
            <a:pPr marL="609600" indent="-609600" eaLnBrk="1" hangingPunct="1">
              <a:spcBef>
                <a:spcPct val="50000"/>
              </a:spcBef>
            </a:pPr>
            <a:r>
              <a:rPr lang="en-US" sz="2400" b="1" dirty="0" smtClean="0">
                <a:solidFill>
                  <a:srgbClr val="FF0000"/>
                </a:solidFill>
              </a:rPr>
              <a:t>Inform the clerk if they wish to challenge a voter’s right to vote. </a:t>
            </a:r>
          </a:p>
          <a:p>
            <a:pPr marL="609600" indent="-609600" eaLnBrk="1" hangingPunct="1">
              <a:spcBef>
                <a:spcPct val="50000"/>
              </a:spcBef>
            </a:pPr>
            <a:r>
              <a:rPr lang="en-US" sz="2400" b="1" dirty="0" smtClean="0">
                <a:solidFill>
                  <a:srgbClr val="FF0000"/>
                </a:solidFill>
              </a:rPr>
              <a:t>Wear their name tag.</a:t>
            </a:r>
          </a:p>
        </p:txBody>
      </p:sp>
      <p:sp>
        <p:nvSpPr>
          <p:cNvPr id="63492" name="Rectangle 6"/>
          <p:cNvSpPr>
            <a:spLocks noChangeArrowheads="1"/>
          </p:cNvSpPr>
          <p:nvPr/>
        </p:nvSpPr>
        <p:spPr bwMode="auto">
          <a:xfrm>
            <a:off x="3657600" y="1600200"/>
            <a:ext cx="4114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a:t>
            </a:r>
            <a:r>
              <a:rPr lang="en-US" sz="2800" u="sng" dirty="0">
                <a:solidFill>
                  <a:schemeClr val="accent2"/>
                </a:solidFill>
                <a:latin typeface="Book Antiqua" pitchFamily="18" charset="0"/>
              </a:rPr>
              <a:t>Must</a:t>
            </a:r>
            <a:r>
              <a:rPr lang="en-US" sz="2800" dirty="0">
                <a:solidFill>
                  <a:schemeClr val="accent2"/>
                </a:solidFill>
                <a:latin typeface="Book Antiqua" pitchFamily="18" charset="0"/>
              </a:rPr>
              <a:t>:</a:t>
            </a:r>
          </a:p>
        </p:txBody>
      </p:sp>
      <p:sp>
        <p:nvSpPr>
          <p:cNvPr id="7" name="Slide Number Placeholder 6"/>
          <p:cNvSpPr>
            <a:spLocks noGrp="1"/>
          </p:cNvSpPr>
          <p:nvPr>
            <p:ph type="sldNum" sz="quarter" idx="12"/>
          </p:nvPr>
        </p:nvSpPr>
        <p:spPr>
          <a:xfrm>
            <a:off x="4343400" y="6245225"/>
            <a:ext cx="4343400" cy="476250"/>
          </a:xfrm>
        </p:spPr>
        <p:txBody>
          <a:bodyPr/>
          <a:lstStyle/>
          <a:p>
            <a:pPr>
              <a:defRPr/>
            </a:pPr>
            <a:r>
              <a:rPr lang="en-US" sz="1800" b="1" dirty="0">
                <a:solidFill>
                  <a:srgbClr val="7030A0"/>
                </a:solidFill>
                <a:latin typeface="Book Antiqua" pitchFamily="18" charset="0"/>
              </a:rPr>
              <a:t> Due:  Aug 16, 2016</a:t>
            </a:r>
            <a:r>
              <a:rPr lang="en-US" dirty="0" smtClean="0"/>
              <a:t>    </a:t>
            </a:r>
            <a:fld id="{AC6518D2-150A-4046-BAF2-3225C1728B07}" type="slidenum">
              <a:rPr lang="en-US" smtClean="0"/>
              <a:pPr>
                <a:defRPr/>
              </a:pPr>
              <a:t>51</a:t>
            </a:fld>
            <a:endParaRPr lang="en-US" dirty="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3581400" y="1447800"/>
            <a:ext cx="3733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a:t>
            </a:r>
            <a:r>
              <a:rPr lang="en-US" sz="2800" u="sng" dirty="0">
                <a:solidFill>
                  <a:schemeClr val="accent2"/>
                </a:solidFill>
                <a:latin typeface="Book Antiqua" pitchFamily="18" charset="0"/>
              </a:rPr>
              <a:t>May</a:t>
            </a:r>
            <a:r>
              <a:rPr lang="en-US" sz="2800" dirty="0">
                <a:solidFill>
                  <a:schemeClr val="accent2"/>
                </a:solidFill>
                <a:latin typeface="Book Antiqua" pitchFamily="18" charset="0"/>
              </a:rPr>
              <a:t>:</a:t>
            </a:r>
          </a:p>
        </p:txBody>
      </p:sp>
      <p:sp>
        <p:nvSpPr>
          <p:cNvPr id="64516" name="Rectangle 6"/>
          <p:cNvSpPr>
            <a:spLocks noGrp="1" noChangeArrowheads="1"/>
          </p:cNvSpPr>
          <p:nvPr>
            <p:ph type="body" idx="1"/>
          </p:nvPr>
        </p:nvSpPr>
        <p:spPr>
          <a:xfrm>
            <a:off x="1066800" y="2819400"/>
            <a:ext cx="7848600" cy="3124200"/>
          </a:xfrm>
        </p:spPr>
        <p:txBody>
          <a:bodyPr/>
          <a:lstStyle/>
          <a:p>
            <a:pPr marL="609600" indent="-609600" eaLnBrk="1" hangingPunct="1">
              <a:lnSpc>
                <a:spcPct val="90000"/>
              </a:lnSpc>
              <a:spcBef>
                <a:spcPct val="50000"/>
              </a:spcBef>
            </a:pPr>
            <a:r>
              <a:rPr lang="en-US" sz="2400" b="1" dirty="0" smtClean="0"/>
              <a:t>Examine the voting machine when it is not in use.</a:t>
            </a:r>
          </a:p>
          <a:p>
            <a:pPr marL="609600" indent="-609600" eaLnBrk="1" hangingPunct="1">
              <a:lnSpc>
                <a:spcPct val="90000"/>
              </a:lnSpc>
              <a:spcBef>
                <a:spcPct val="50000"/>
              </a:spcBef>
            </a:pPr>
            <a:r>
              <a:rPr lang="en-US" sz="2400" b="1" dirty="0" smtClean="0">
                <a:solidFill>
                  <a:srgbClr val="FF0000"/>
                </a:solidFill>
              </a:rPr>
              <a:t>Be given information about who has voted.</a:t>
            </a:r>
          </a:p>
          <a:p>
            <a:pPr marL="609600" indent="-609600" eaLnBrk="1" hangingPunct="1">
              <a:lnSpc>
                <a:spcPct val="90000"/>
              </a:lnSpc>
              <a:spcBef>
                <a:spcPct val="50000"/>
              </a:spcBef>
            </a:pPr>
            <a:r>
              <a:rPr lang="en-US" sz="2400" b="1" dirty="0" smtClean="0"/>
              <a:t>Be present at poll closing, ballot accounting and reconciliation.</a:t>
            </a:r>
          </a:p>
          <a:p>
            <a:pPr marL="609600" indent="-609600" eaLnBrk="1" hangingPunct="1">
              <a:lnSpc>
                <a:spcPct val="90000"/>
              </a:lnSpc>
              <a:spcBef>
                <a:spcPct val="50000"/>
              </a:spcBef>
            </a:pPr>
            <a:r>
              <a:rPr lang="en-US" sz="2400" b="1" dirty="0" smtClean="0">
                <a:solidFill>
                  <a:srgbClr val="FF0000"/>
                </a:solidFill>
              </a:rPr>
              <a:t>Inform the clerk if they see or hear anything that does not comply with election laws.</a:t>
            </a:r>
          </a:p>
        </p:txBody>
      </p:sp>
      <p:sp>
        <p:nvSpPr>
          <p:cNvPr id="7" name="Slide Number Placeholder 6"/>
          <p:cNvSpPr>
            <a:spLocks noGrp="1"/>
          </p:cNvSpPr>
          <p:nvPr>
            <p:ph type="sldNum" sz="quarter" idx="12"/>
          </p:nvPr>
        </p:nvSpPr>
        <p:spPr>
          <a:xfrm>
            <a:off x="4895850" y="6245225"/>
            <a:ext cx="3790950" cy="476250"/>
          </a:xfrm>
        </p:spPr>
        <p:txBody>
          <a:bodyPr/>
          <a:lstStyle/>
          <a:p>
            <a:pPr>
              <a:defRPr/>
            </a:pPr>
            <a:r>
              <a:rPr lang="en-US" sz="1800" b="1" dirty="0">
                <a:solidFill>
                  <a:srgbClr val="7030A0"/>
                </a:solidFill>
                <a:latin typeface="Book Antiqua" pitchFamily="18" charset="0"/>
              </a:rPr>
              <a:t> Due:  Aug 16, 2016</a:t>
            </a:r>
            <a:r>
              <a:rPr lang="en-US" dirty="0" smtClean="0"/>
              <a:t>    </a:t>
            </a:r>
            <a:fld id="{AC6518D2-150A-4046-BAF2-3225C1728B07}" type="slidenum">
              <a:rPr lang="en-US" smtClean="0"/>
              <a:pPr>
                <a:defRPr/>
              </a:pPr>
              <a:t>52</a:t>
            </a:fld>
            <a:endParaRPr lang="en-US"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3505200" y="1371600"/>
            <a:ext cx="4495800" cy="584775"/>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May</a:t>
            </a:r>
            <a:r>
              <a:rPr lang="en-US" sz="3200" dirty="0">
                <a:solidFill>
                  <a:schemeClr val="accent2"/>
                </a:solidFill>
                <a:latin typeface="Book Antiqua" pitchFamily="18" charset="0"/>
              </a:rPr>
              <a:t> </a:t>
            </a:r>
            <a:r>
              <a:rPr lang="en-US" sz="3200" u="sng" dirty="0">
                <a:solidFill>
                  <a:schemeClr val="accent2"/>
                </a:solidFill>
                <a:latin typeface="Book Antiqua" pitchFamily="18" charset="0"/>
              </a:rPr>
              <a:t>Not</a:t>
            </a:r>
            <a:r>
              <a:rPr lang="en-US" sz="2800" dirty="0">
                <a:solidFill>
                  <a:schemeClr val="accent2"/>
                </a:solidFill>
                <a:latin typeface="Book Antiqua" pitchFamily="18" charset="0"/>
              </a:rPr>
              <a:t>:</a:t>
            </a:r>
          </a:p>
        </p:txBody>
      </p:sp>
      <p:sp>
        <p:nvSpPr>
          <p:cNvPr id="65540" name="Rectangle 6"/>
          <p:cNvSpPr>
            <a:spLocks noGrp="1" noChangeArrowheads="1"/>
          </p:cNvSpPr>
          <p:nvPr>
            <p:ph type="body" idx="1"/>
          </p:nvPr>
        </p:nvSpPr>
        <p:spPr>
          <a:xfrm>
            <a:off x="1066800" y="2667000"/>
            <a:ext cx="7620000" cy="3352800"/>
          </a:xfrm>
        </p:spPr>
        <p:txBody>
          <a:bodyPr/>
          <a:lstStyle/>
          <a:p>
            <a:pPr marL="609600" indent="-609600" eaLnBrk="1" hangingPunct="1">
              <a:lnSpc>
                <a:spcPct val="90000"/>
              </a:lnSpc>
              <a:spcBef>
                <a:spcPct val="50000"/>
              </a:spcBef>
            </a:pPr>
            <a:r>
              <a:rPr lang="en-US" sz="2400" b="1" dirty="0" smtClean="0"/>
              <a:t>Walk around the voting area. </a:t>
            </a:r>
          </a:p>
          <a:p>
            <a:pPr marL="609600" indent="-609600" eaLnBrk="1" hangingPunct="1">
              <a:lnSpc>
                <a:spcPct val="90000"/>
              </a:lnSpc>
              <a:spcBef>
                <a:spcPct val="50000"/>
              </a:spcBef>
            </a:pPr>
            <a:r>
              <a:rPr lang="en-US" sz="2400" b="1" dirty="0" smtClean="0">
                <a:solidFill>
                  <a:srgbClr val="FF0000"/>
                </a:solidFill>
              </a:rPr>
              <a:t>Participate in any manner in the conduct of the election.</a:t>
            </a:r>
          </a:p>
          <a:p>
            <a:pPr marL="609600" indent="-609600" eaLnBrk="1" hangingPunct="1">
              <a:lnSpc>
                <a:spcPct val="90000"/>
              </a:lnSpc>
              <a:spcBef>
                <a:spcPct val="50000"/>
              </a:spcBef>
            </a:pPr>
            <a:r>
              <a:rPr lang="en-US" sz="2400" b="1" dirty="0" smtClean="0"/>
              <a:t>Remove any materials from the precinct register or any materials that are under the direction and control of the Supervisor of Elections.</a:t>
            </a:r>
          </a:p>
          <a:p>
            <a:pPr marL="609600" indent="-609600" eaLnBrk="1" hangingPunct="1">
              <a:lnSpc>
                <a:spcPct val="90000"/>
              </a:lnSpc>
              <a:spcBef>
                <a:spcPct val="50000"/>
              </a:spcBef>
            </a:pPr>
            <a:r>
              <a:rPr lang="en-US" sz="2400" b="1" dirty="0" smtClean="0">
                <a:solidFill>
                  <a:srgbClr val="FF0000"/>
                </a:solidFill>
              </a:rPr>
              <a:t>Electioneer within 100 feet of the polling place.</a:t>
            </a:r>
          </a:p>
        </p:txBody>
      </p:sp>
      <p:sp>
        <p:nvSpPr>
          <p:cNvPr id="7" name="Slide Number Placeholder 6"/>
          <p:cNvSpPr>
            <a:spLocks noGrp="1"/>
          </p:cNvSpPr>
          <p:nvPr>
            <p:ph type="sldNum" sz="quarter" idx="12"/>
          </p:nvPr>
        </p:nvSpPr>
        <p:spPr>
          <a:xfrm>
            <a:off x="4038600" y="6096000"/>
            <a:ext cx="4724400" cy="53340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fld id="{AC6518D2-150A-4046-BAF2-3225C1728B07}" type="slidenum">
              <a:rPr lang="en-US" smtClean="0"/>
              <a:pPr>
                <a:defRPr/>
              </a:pPr>
              <a:t>53</a:t>
            </a:fld>
            <a:endParaRPr lang="en-US"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Grp="1" noChangeArrowheads="1"/>
          </p:cNvSpPr>
          <p:nvPr>
            <p:ph type="body" idx="1"/>
          </p:nvPr>
        </p:nvSpPr>
        <p:spPr>
          <a:xfrm>
            <a:off x="1066800" y="1066800"/>
            <a:ext cx="7772400" cy="5791200"/>
          </a:xfrm>
        </p:spPr>
        <p:txBody>
          <a:bodyPr/>
          <a:lstStyle/>
          <a:p>
            <a:pPr marL="609600" indent="-609600" eaLnBrk="1" hangingPunct="1">
              <a:spcBef>
                <a:spcPct val="50000"/>
              </a:spcBef>
              <a:buNone/>
            </a:pPr>
            <a:r>
              <a:rPr lang="en-US" sz="2400" b="1" dirty="0" smtClean="0">
                <a:solidFill>
                  <a:schemeClr val="accent2"/>
                </a:solidFill>
                <a:latin typeface="Book Antiqua" pitchFamily="18" charset="0"/>
              </a:rPr>
              <a:t>                            </a:t>
            </a:r>
          </a:p>
          <a:p>
            <a:pPr marL="609600" indent="-609600" eaLnBrk="1" hangingPunct="1">
              <a:spcBef>
                <a:spcPct val="50000"/>
              </a:spcBef>
              <a:buNone/>
            </a:pPr>
            <a:r>
              <a:rPr lang="en-US" sz="2400" b="1" dirty="0" smtClean="0">
                <a:solidFill>
                  <a:schemeClr val="accent2"/>
                </a:solidFill>
                <a:latin typeface="Book Antiqua" pitchFamily="18" charset="0"/>
              </a:rPr>
              <a:t>                                  Poll Watchers May</a:t>
            </a:r>
            <a:r>
              <a:rPr lang="en-US" sz="2800" b="1" dirty="0" smtClean="0">
                <a:solidFill>
                  <a:schemeClr val="accent2"/>
                </a:solidFill>
                <a:latin typeface="Book Antiqua" pitchFamily="18" charset="0"/>
              </a:rPr>
              <a:t> </a:t>
            </a:r>
            <a:r>
              <a:rPr lang="en-US" sz="2800" b="1" u="sng" dirty="0" smtClean="0">
                <a:solidFill>
                  <a:schemeClr val="accent2"/>
                </a:solidFill>
                <a:latin typeface="Book Antiqua" pitchFamily="18" charset="0"/>
              </a:rPr>
              <a:t>Not</a:t>
            </a:r>
            <a:r>
              <a:rPr lang="en-US" sz="2400" b="1" dirty="0" smtClean="0">
                <a:solidFill>
                  <a:schemeClr val="accent2"/>
                </a:solidFill>
                <a:latin typeface="Book Antiqua" pitchFamily="18" charset="0"/>
              </a:rPr>
              <a:t>:</a:t>
            </a:r>
            <a:endParaRPr lang="en-US" sz="2400" b="1" dirty="0" smtClean="0">
              <a:solidFill>
                <a:srgbClr val="00CC00"/>
              </a:solidFill>
            </a:endParaRPr>
          </a:p>
          <a:p>
            <a:pPr marL="609600" indent="-609600" eaLnBrk="1" hangingPunct="1">
              <a:spcBef>
                <a:spcPct val="50000"/>
              </a:spcBef>
            </a:pPr>
            <a:r>
              <a:rPr lang="en-US" sz="2400" b="1" dirty="0" smtClean="0">
                <a:solidFill>
                  <a:srgbClr val="00CC00"/>
                </a:solidFill>
              </a:rPr>
              <a:t>Volunteer</a:t>
            </a:r>
            <a:r>
              <a:rPr lang="en-US" sz="2400" b="1" dirty="0" smtClean="0"/>
              <a:t> to help electors who need assistance to vote.</a:t>
            </a:r>
          </a:p>
          <a:p>
            <a:pPr marL="609600" indent="-609600" eaLnBrk="1" hangingPunct="1">
              <a:spcBef>
                <a:spcPct val="50000"/>
              </a:spcBef>
            </a:pPr>
            <a:r>
              <a:rPr lang="en-US" sz="2400" b="1" dirty="0" smtClean="0">
                <a:solidFill>
                  <a:srgbClr val="FF0000"/>
                </a:solidFill>
              </a:rPr>
              <a:t>Use the precinct phone.</a:t>
            </a:r>
          </a:p>
          <a:p>
            <a:pPr marL="609600" indent="-609600" eaLnBrk="1" hangingPunct="1">
              <a:spcBef>
                <a:spcPct val="50000"/>
              </a:spcBef>
            </a:pPr>
            <a:r>
              <a:rPr lang="en-US" sz="2400" b="1" dirty="0" smtClean="0"/>
              <a:t>Wear or display any campaign materials.</a:t>
            </a:r>
          </a:p>
          <a:p>
            <a:pPr marL="609600" indent="-609600" eaLnBrk="1" hangingPunct="1">
              <a:spcBef>
                <a:spcPct val="50000"/>
              </a:spcBef>
            </a:pPr>
            <a:r>
              <a:rPr lang="en-US" sz="2400" b="1" dirty="0" smtClean="0">
                <a:solidFill>
                  <a:srgbClr val="FF0000"/>
                </a:solidFill>
              </a:rPr>
              <a:t>Obstruct the orderly conduct of any election.</a:t>
            </a:r>
          </a:p>
          <a:p>
            <a:pPr marL="609600" indent="-609600" eaLnBrk="1" hangingPunct="1">
              <a:spcBef>
                <a:spcPct val="50000"/>
              </a:spcBef>
            </a:pPr>
            <a:r>
              <a:rPr lang="en-US" sz="2400" b="1" dirty="0" smtClean="0"/>
              <a:t>Come closer to the officials’ table or the voting booths than is reasonably necessary.</a:t>
            </a:r>
          </a:p>
        </p:txBody>
      </p:sp>
      <p:sp>
        <p:nvSpPr>
          <p:cNvPr id="6" name="Slide Number Placeholder 5"/>
          <p:cNvSpPr>
            <a:spLocks noGrp="1"/>
          </p:cNvSpPr>
          <p:nvPr>
            <p:ph type="sldNum" sz="quarter" idx="12"/>
          </p:nvPr>
        </p:nvSpPr>
        <p:spPr>
          <a:xfrm>
            <a:off x="4343400" y="6245225"/>
            <a:ext cx="4343400" cy="47625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r>
              <a:rPr lang="en-US" dirty="0" smtClean="0"/>
              <a:t>    </a:t>
            </a:r>
            <a:fld id="{AC6518D2-150A-4046-BAF2-3225C1728B07}" type="slidenum">
              <a:rPr lang="en-US" smtClean="0"/>
              <a:pPr>
                <a:defRPr/>
              </a:pPr>
              <a:t>54</a:t>
            </a:fld>
            <a:endParaRPr lang="en-US" dirty="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ChangeArrowheads="1"/>
          </p:cNvSpPr>
          <p:nvPr/>
        </p:nvSpPr>
        <p:spPr bwMode="auto">
          <a:xfrm>
            <a:off x="2438400" y="990600"/>
            <a:ext cx="6477000" cy="1261884"/>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Who Is </a:t>
            </a:r>
            <a:r>
              <a:rPr lang="en-US" sz="4000" u="sng" dirty="0">
                <a:solidFill>
                  <a:schemeClr val="accent2"/>
                </a:solidFill>
                <a:latin typeface="Book Antiqua" pitchFamily="18" charset="0"/>
              </a:rPr>
              <a:t>Not </a:t>
            </a:r>
            <a:r>
              <a:rPr lang="en-US" sz="3600" dirty="0">
                <a:solidFill>
                  <a:schemeClr val="accent2"/>
                </a:solidFill>
                <a:latin typeface="Book Antiqua" pitchFamily="18" charset="0"/>
              </a:rPr>
              <a:t>Allowed in </a:t>
            </a:r>
            <a:r>
              <a:rPr lang="en-US" sz="3600" dirty="0" smtClean="0">
                <a:solidFill>
                  <a:schemeClr val="accent2"/>
                </a:solidFill>
                <a:latin typeface="Book Antiqua" pitchFamily="18" charset="0"/>
              </a:rPr>
              <a:t>the                          Polling </a:t>
            </a:r>
            <a:r>
              <a:rPr lang="en-US" sz="3600" dirty="0">
                <a:solidFill>
                  <a:schemeClr val="accent2"/>
                </a:solidFill>
                <a:latin typeface="Book Antiqua" pitchFamily="18" charset="0"/>
              </a:rPr>
              <a:t>Room?</a:t>
            </a:r>
          </a:p>
        </p:txBody>
      </p:sp>
      <p:sp>
        <p:nvSpPr>
          <p:cNvPr id="67588" name="Rectangle 6"/>
          <p:cNvSpPr>
            <a:spLocks noChangeArrowheads="1"/>
          </p:cNvSpPr>
          <p:nvPr/>
        </p:nvSpPr>
        <p:spPr bwMode="auto">
          <a:xfrm>
            <a:off x="1066800" y="2667000"/>
            <a:ext cx="3660775"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Press and Candidates</a:t>
            </a:r>
          </a:p>
        </p:txBody>
      </p:sp>
      <p:sp>
        <p:nvSpPr>
          <p:cNvPr id="67589" name="Rectangle 7"/>
          <p:cNvSpPr>
            <a:spLocks noChangeArrowheads="1"/>
          </p:cNvSpPr>
          <p:nvPr/>
        </p:nvSpPr>
        <p:spPr bwMode="auto">
          <a:xfrm>
            <a:off x="4800600" y="2362200"/>
            <a:ext cx="3962400" cy="1219200"/>
          </a:xfrm>
          <a:prstGeom prst="rect">
            <a:avLst/>
          </a:prstGeom>
          <a:noFill/>
          <a:ln w="9525">
            <a:noFill/>
            <a:miter lim="800000"/>
            <a:headEnd/>
            <a:tailEnd/>
          </a:ln>
        </p:spPr>
        <p:txBody>
          <a:bodyPr/>
          <a:lstStyle/>
          <a:p>
            <a:pPr>
              <a:spcBef>
                <a:spcPct val="50000"/>
              </a:spcBef>
            </a:pPr>
            <a:r>
              <a:rPr lang="en-US" sz="2400" dirty="0"/>
              <a:t>Except to vote or observe the opening or closing of the polls. </a:t>
            </a:r>
          </a:p>
        </p:txBody>
      </p:sp>
      <p:sp>
        <p:nvSpPr>
          <p:cNvPr id="67590" name="Rectangle 9"/>
          <p:cNvSpPr>
            <a:spLocks noChangeArrowheads="1"/>
          </p:cNvSpPr>
          <p:nvPr/>
        </p:nvSpPr>
        <p:spPr bwMode="auto">
          <a:xfrm>
            <a:off x="1066800" y="3886200"/>
            <a:ext cx="1727200"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Solicitors</a:t>
            </a:r>
          </a:p>
        </p:txBody>
      </p:sp>
      <p:sp>
        <p:nvSpPr>
          <p:cNvPr id="67591" name="Rectangle 10"/>
          <p:cNvSpPr>
            <a:spLocks noChangeArrowheads="1"/>
          </p:cNvSpPr>
          <p:nvPr/>
        </p:nvSpPr>
        <p:spPr bwMode="auto">
          <a:xfrm>
            <a:off x="3048000" y="3810000"/>
            <a:ext cx="5638800" cy="838200"/>
          </a:xfrm>
          <a:prstGeom prst="rect">
            <a:avLst/>
          </a:prstGeom>
          <a:noFill/>
          <a:ln w="9525">
            <a:noFill/>
            <a:miter lim="800000"/>
            <a:headEnd/>
            <a:tailEnd/>
          </a:ln>
        </p:spPr>
        <p:txBody>
          <a:bodyPr/>
          <a:lstStyle/>
          <a:p>
            <a:pPr>
              <a:spcBef>
                <a:spcPct val="50000"/>
              </a:spcBef>
            </a:pPr>
            <a:r>
              <a:rPr lang="en-US" sz="2400" dirty="0"/>
              <a:t>Cannot solicit within 100 feet of the polling place or early voting site. </a:t>
            </a:r>
          </a:p>
        </p:txBody>
      </p:sp>
      <p:sp>
        <p:nvSpPr>
          <p:cNvPr id="67592" name="Rectangle 11"/>
          <p:cNvSpPr>
            <a:spLocks noChangeArrowheads="1"/>
          </p:cNvSpPr>
          <p:nvPr/>
        </p:nvSpPr>
        <p:spPr bwMode="auto">
          <a:xfrm>
            <a:off x="1066800" y="5257800"/>
            <a:ext cx="2309813"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Exit Pollsters</a:t>
            </a:r>
          </a:p>
        </p:txBody>
      </p:sp>
      <p:sp>
        <p:nvSpPr>
          <p:cNvPr id="67593" name="Rectangle 12"/>
          <p:cNvSpPr>
            <a:spLocks noChangeArrowheads="1"/>
          </p:cNvSpPr>
          <p:nvPr/>
        </p:nvSpPr>
        <p:spPr bwMode="auto">
          <a:xfrm>
            <a:off x="3581400" y="5105400"/>
            <a:ext cx="5181600" cy="838200"/>
          </a:xfrm>
          <a:prstGeom prst="rect">
            <a:avLst/>
          </a:prstGeom>
          <a:noFill/>
          <a:ln w="9525">
            <a:noFill/>
            <a:miter lim="800000"/>
            <a:headEnd/>
            <a:tailEnd/>
          </a:ln>
        </p:spPr>
        <p:txBody>
          <a:bodyPr/>
          <a:lstStyle/>
          <a:p>
            <a:pPr>
              <a:spcBef>
                <a:spcPct val="50000"/>
              </a:spcBef>
            </a:pPr>
            <a:r>
              <a:rPr lang="en-US" sz="2400" dirty="0"/>
              <a:t>Cannot conduct polls within 100 feet of the polling place. </a:t>
            </a:r>
          </a:p>
        </p:txBody>
      </p:sp>
      <p:sp>
        <p:nvSpPr>
          <p:cNvPr id="67594" name="Text Box 13"/>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12" name="Slide Number Placeholder 11"/>
          <p:cNvSpPr>
            <a:spLocks noGrp="1"/>
          </p:cNvSpPr>
          <p:nvPr>
            <p:ph type="sldNum" sz="quarter" idx="12"/>
          </p:nvPr>
        </p:nvSpPr>
        <p:spPr/>
        <p:txBody>
          <a:bodyPr/>
          <a:lstStyle/>
          <a:p>
            <a:pPr>
              <a:defRPr/>
            </a:pPr>
            <a:fld id="{AC6518D2-150A-4046-BAF2-3225C1728B07}" type="slidenum">
              <a:rPr lang="en-US" smtClean="0"/>
              <a:pPr>
                <a:defRPr/>
              </a:pPr>
              <a:t>55</a:t>
            </a:fld>
            <a:endParaRPr lang="en-US"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4:</a:t>
            </a:r>
          </a:p>
        </p:txBody>
      </p:sp>
      <p:sp>
        <p:nvSpPr>
          <p:cNvPr id="68612" name="Rectangle 3"/>
          <p:cNvSpPr>
            <a:spLocks noChangeArrowheads="1"/>
          </p:cNvSpPr>
          <p:nvPr/>
        </p:nvSpPr>
        <p:spPr bwMode="auto">
          <a:xfrm>
            <a:off x="1066800" y="2895600"/>
            <a:ext cx="7848600" cy="19208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OPENING PROCEDURES </a:t>
            </a:r>
          </a:p>
          <a:p>
            <a:pPr algn="ctr"/>
            <a:r>
              <a:rPr lang="en-US" sz="4000" dirty="0">
                <a:solidFill>
                  <a:schemeClr val="accent2"/>
                </a:solidFill>
                <a:latin typeface="Century Gothic" pitchFamily="34" charset="0"/>
              </a:rPr>
              <a:t>FOR THE POLLING PLACE </a:t>
            </a:r>
          </a:p>
          <a:p>
            <a:pPr algn="ctr"/>
            <a:r>
              <a:rPr lang="en-US" sz="4000" dirty="0">
                <a:solidFill>
                  <a:schemeClr val="accent2"/>
                </a:solidFill>
                <a:latin typeface="Century Gothic" pitchFamily="34" charset="0"/>
              </a:rPr>
              <a:t>ON ELECTION DAY</a:t>
            </a:r>
          </a:p>
        </p:txBody>
      </p:sp>
      <p:sp>
        <p:nvSpPr>
          <p:cNvPr id="68613" name="Line 4"/>
          <p:cNvSpPr>
            <a:spLocks noChangeShapeType="1"/>
          </p:cNvSpPr>
          <p:nvPr/>
        </p:nvSpPr>
        <p:spPr bwMode="auto">
          <a:xfrm>
            <a:off x="2743200" y="4876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56</a:t>
            </a:fld>
            <a:endParaRPr lang="en-US" dirty="0"/>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body" idx="1"/>
          </p:nvPr>
        </p:nvSpPr>
        <p:spPr>
          <a:xfrm>
            <a:off x="1028700" y="3048000"/>
            <a:ext cx="7848600" cy="1295400"/>
          </a:xfrm>
        </p:spPr>
        <p:txBody>
          <a:bodyPr/>
          <a:lstStyle/>
          <a:p>
            <a:pPr marL="0" indent="0" algn="ctr" eaLnBrk="1" hangingPunct="1">
              <a:buFontTx/>
              <a:buNone/>
            </a:pPr>
            <a:r>
              <a:rPr lang="en-US" sz="2400" b="1" dirty="0" smtClean="0"/>
              <a:t>… to inform poll workers</a:t>
            </a:r>
          </a:p>
          <a:p>
            <a:pPr marL="0" indent="0" algn="ctr" eaLnBrk="1" hangingPunct="1">
              <a:buFontTx/>
              <a:buNone/>
            </a:pPr>
            <a:r>
              <a:rPr lang="en-US" sz="2400" b="1" dirty="0" smtClean="0">
                <a:solidFill>
                  <a:schemeClr val="tx1">
                    <a:lumMod val="85000"/>
                    <a:lumOff val="15000"/>
                  </a:schemeClr>
                </a:solidFill>
              </a:rPr>
              <a:t> how to properly open the polls.</a:t>
            </a:r>
          </a:p>
        </p:txBody>
      </p:sp>
      <p:sp>
        <p:nvSpPr>
          <p:cNvPr id="69636" name="Rectangle 3"/>
          <p:cNvSpPr>
            <a:spLocks noChangeArrowheads="1"/>
          </p:cNvSpPr>
          <p:nvPr/>
        </p:nvSpPr>
        <p:spPr bwMode="auto">
          <a:xfrm>
            <a:off x="2514600" y="1676400"/>
            <a:ext cx="5943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69637"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57</a:t>
            </a:fld>
            <a:endParaRPr lang="en-US" dirty="0"/>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514600" y="1371600"/>
            <a:ext cx="5486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Time to Open the Polls</a:t>
            </a:r>
          </a:p>
        </p:txBody>
      </p:sp>
      <p:sp>
        <p:nvSpPr>
          <p:cNvPr id="70660" name="Rectangle 10"/>
          <p:cNvSpPr>
            <a:spLocks noChangeArrowheads="1"/>
          </p:cNvSpPr>
          <p:nvPr/>
        </p:nvSpPr>
        <p:spPr bwMode="auto">
          <a:xfrm>
            <a:off x="1600200" y="2743200"/>
            <a:ext cx="7010400" cy="2000548"/>
          </a:xfrm>
          <a:prstGeom prst="rect">
            <a:avLst/>
          </a:prstGeom>
          <a:noFill/>
          <a:ln w="9525">
            <a:noFill/>
            <a:miter lim="800000"/>
            <a:headEnd/>
            <a:tailEnd/>
          </a:ln>
        </p:spPr>
        <p:txBody>
          <a:bodyPr wrap="square">
            <a:spAutoFit/>
          </a:bodyPr>
          <a:lstStyle/>
          <a:p>
            <a:r>
              <a:rPr lang="en-US" sz="2400" dirty="0"/>
              <a:t>It is statutorily mandated that polls open at 7:00 a.m.</a:t>
            </a:r>
          </a:p>
          <a:p>
            <a:endParaRPr lang="en-US" sz="2400" dirty="0"/>
          </a:p>
          <a:p>
            <a:r>
              <a:rPr lang="en-US" sz="2400" dirty="0"/>
              <a:t>All poll workers must arrive </a:t>
            </a:r>
            <a:r>
              <a:rPr lang="en-US" sz="2400" dirty="0" smtClean="0"/>
              <a:t>by </a:t>
            </a:r>
            <a:r>
              <a:rPr lang="en-US" sz="2800" dirty="0" smtClean="0">
                <a:solidFill>
                  <a:srgbClr val="FF0000"/>
                </a:solidFill>
              </a:rPr>
              <a:t>6:00 am </a:t>
            </a:r>
            <a:r>
              <a:rPr lang="en-US" sz="2400" dirty="0" smtClean="0"/>
              <a:t>to </a:t>
            </a:r>
            <a:r>
              <a:rPr lang="en-US" sz="2400" dirty="0"/>
              <a:t>assist in setting up the polling </a:t>
            </a:r>
            <a:r>
              <a:rPr lang="en-US" sz="2400" dirty="0" smtClean="0"/>
              <a:t>place.</a:t>
            </a:r>
            <a:endParaRPr lang="en-US" sz="2400" dirty="0">
              <a:solidFill>
                <a:srgbClr val="FF0000"/>
              </a:solidFill>
            </a:endParaRPr>
          </a:p>
        </p:txBody>
      </p:sp>
      <p:sp>
        <p:nvSpPr>
          <p:cNvPr id="70661" name="Text Box 12"/>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58</a:t>
            </a:fld>
            <a:endParaRPr lang="en-US" dirty="0"/>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Grp="1" noChangeArrowheads="1"/>
          </p:cNvSpPr>
          <p:nvPr>
            <p:ph type="body" idx="1"/>
          </p:nvPr>
        </p:nvSpPr>
        <p:spPr>
          <a:xfrm>
            <a:off x="1066800" y="2895600"/>
            <a:ext cx="7696200" cy="2743200"/>
          </a:xfrm>
        </p:spPr>
        <p:txBody>
          <a:bodyPr/>
          <a:lstStyle/>
          <a:p>
            <a:pPr marL="609600" indent="-609600" eaLnBrk="1" hangingPunct="1">
              <a:lnSpc>
                <a:spcPct val="90000"/>
              </a:lnSpc>
              <a:spcBef>
                <a:spcPct val="50000"/>
              </a:spcBef>
            </a:pPr>
            <a:r>
              <a:rPr lang="en-US" sz="2400" b="1" u="sng" dirty="0" smtClean="0"/>
              <a:t>Arrange voting equipment</a:t>
            </a:r>
            <a:r>
              <a:rPr lang="en-US" sz="2400" b="1" dirty="0" smtClean="0"/>
              <a:t>, voting booths, tables and chairs.</a:t>
            </a:r>
          </a:p>
          <a:p>
            <a:pPr marL="609600" indent="-609600" eaLnBrk="1" hangingPunct="1">
              <a:lnSpc>
                <a:spcPct val="90000"/>
              </a:lnSpc>
              <a:spcBef>
                <a:spcPct val="50000"/>
              </a:spcBef>
            </a:pPr>
            <a:r>
              <a:rPr lang="en-US" sz="2400" b="1" dirty="0" smtClean="0">
                <a:solidFill>
                  <a:srgbClr val="FF0000"/>
                </a:solidFill>
              </a:rPr>
              <a:t>Set up phone and call Elections office.</a:t>
            </a:r>
            <a:r>
              <a:rPr lang="en-US" sz="2400" b="1" dirty="0" smtClean="0"/>
              <a:t> </a:t>
            </a:r>
          </a:p>
          <a:p>
            <a:pPr marL="609600" indent="-609600" eaLnBrk="1" hangingPunct="1">
              <a:lnSpc>
                <a:spcPct val="90000"/>
              </a:lnSpc>
              <a:spcBef>
                <a:spcPct val="50000"/>
              </a:spcBef>
            </a:pPr>
            <a:r>
              <a:rPr lang="en-US" sz="2400" b="1" dirty="0" smtClean="0"/>
              <a:t>Synchronize watches and clocks with tabulators.  Check time on cell phones.</a:t>
            </a:r>
            <a:endParaRPr lang="en-US" sz="2400" b="1" dirty="0" smtClean="0">
              <a:solidFill>
                <a:srgbClr val="FF0000"/>
              </a:solidFill>
            </a:endParaRPr>
          </a:p>
        </p:txBody>
      </p:sp>
      <p:sp>
        <p:nvSpPr>
          <p:cNvPr id="72708" name="Rectangle 5"/>
          <p:cNvSpPr>
            <a:spLocks noChangeArrowheads="1"/>
          </p:cNvSpPr>
          <p:nvPr/>
        </p:nvSpPr>
        <p:spPr bwMode="auto">
          <a:xfrm>
            <a:off x="1524000" y="2199324"/>
            <a:ext cx="66294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1</a:t>
            </a:r>
            <a:r>
              <a:rPr lang="en-US" sz="2600" dirty="0" smtClean="0"/>
              <a:t>. </a:t>
            </a:r>
            <a:r>
              <a:rPr lang="en-US" sz="2600" dirty="0"/>
              <a:t>	Set Up the Polling Room</a:t>
            </a:r>
          </a:p>
        </p:txBody>
      </p:sp>
      <p:sp>
        <p:nvSpPr>
          <p:cNvPr id="72709"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59</a:t>
            </a:fld>
            <a:endParaRPr lang="en-US"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1:</a:t>
            </a:r>
          </a:p>
        </p:txBody>
      </p:sp>
      <p:sp>
        <p:nvSpPr>
          <p:cNvPr id="5124" name="Rectangle 4"/>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WHAT IT MEANS TO BE </a:t>
            </a:r>
          </a:p>
          <a:p>
            <a:pPr algn="ctr"/>
            <a:r>
              <a:rPr lang="en-US" sz="4000" dirty="0">
                <a:solidFill>
                  <a:schemeClr val="accent2"/>
                </a:solidFill>
                <a:latin typeface="Century Gothic" pitchFamily="34" charset="0"/>
              </a:rPr>
              <a:t>A POLL WORKER</a:t>
            </a:r>
          </a:p>
        </p:txBody>
      </p:sp>
      <p:sp>
        <p:nvSpPr>
          <p:cNvPr id="5125" name="Line 5"/>
          <p:cNvSpPr>
            <a:spLocks noChangeShapeType="1"/>
          </p:cNvSpPr>
          <p:nvPr/>
        </p:nvSpPr>
        <p:spPr bwMode="auto">
          <a:xfrm>
            <a:off x="2743200" y="42672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a:t>
            </a:fld>
            <a:endParaRPr lang="en-US" dirty="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body" idx="1"/>
          </p:nvPr>
        </p:nvSpPr>
        <p:spPr>
          <a:xfrm>
            <a:off x="1676400" y="3429000"/>
            <a:ext cx="7086600" cy="2286000"/>
          </a:xfrm>
        </p:spPr>
        <p:txBody>
          <a:bodyPr/>
          <a:lstStyle/>
          <a:p>
            <a:pPr marL="609600" indent="-609600" eaLnBrk="1" hangingPunct="1">
              <a:spcBef>
                <a:spcPct val="50000"/>
              </a:spcBef>
            </a:pPr>
            <a:r>
              <a:rPr lang="en-US" sz="2400" b="1" dirty="0" smtClean="0"/>
              <a:t>Be sure placement of the voting booths safeguards voter privacy.</a:t>
            </a:r>
          </a:p>
          <a:p>
            <a:pPr marL="609600" indent="-609600" eaLnBrk="1" hangingPunct="1">
              <a:spcBef>
                <a:spcPct val="50000"/>
              </a:spcBef>
            </a:pPr>
            <a:r>
              <a:rPr lang="en-US" sz="2400" b="1" dirty="0" smtClean="0">
                <a:solidFill>
                  <a:srgbClr val="FF0000"/>
                </a:solidFill>
              </a:rPr>
              <a:t>Check paths to  ensure a smooth flow from the inspector, voting booth, and tabulator.</a:t>
            </a:r>
          </a:p>
        </p:txBody>
      </p:sp>
      <p:sp>
        <p:nvSpPr>
          <p:cNvPr id="73732" name="Rectangle 5"/>
          <p:cNvSpPr>
            <a:spLocks noChangeArrowheads="1"/>
          </p:cNvSpPr>
          <p:nvPr/>
        </p:nvSpPr>
        <p:spPr bwMode="auto">
          <a:xfrm>
            <a:off x="1066800" y="2286000"/>
            <a:ext cx="7696200" cy="885825"/>
          </a:xfrm>
          <a:prstGeom prst="rect">
            <a:avLst/>
          </a:prstGeom>
          <a:noFill/>
          <a:ln w="9525">
            <a:noFill/>
            <a:miter lim="800000"/>
            <a:headEnd/>
            <a:tailEnd/>
          </a:ln>
        </p:spPr>
        <p:txBody>
          <a:bodyPr>
            <a:spAutoFit/>
          </a:bodyPr>
          <a:lstStyle/>
          <a:p>
            <a:pPr marL="628650" indent="-628650">
              <a:tabLst>
                <a:tab pos="628650" algn="l"/>
              </a:tabLst>
            </a:pPr>
            <a:r>
              <a:rPr lang="en-US" sz="2600" dirty="0"/>
              <a:t>3. 	Privacy Must Be a Priority in Setting Up the Room</a:t>
            </a:r>
          </a:p>
        </p:txBody>
      </p:sp>
      <p:sp>
        <p:nvSpPr>
          <p:cNvPr id="73733"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60</a:t>
            </a:fld>
            <a:endParaRPr lang="en-US" dirty="0"/>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p:cNvSpPr>
            <a:spLocks noGrp="1" noChangeArrowheads="1"/>
          </p:cNvSpPr>
          <p:nvPr>
            <p:ph type="body" idx="1"/>
          </p:nvPr>
        </p:nvSpPr>
        <p:spPr>
          <a:xfrm>
            <a:off x="1676400" y="3048000"/>
            <a:ext cx="7086600" cy="2819400"/>
          </a:xfrm>
        </p:spPr>
        <p:txBody>
          <a:bodyPr/>
          <a:lstStyle/>
          <a:p>
            <a:pPr marL="609600" indent="-609600" eaLnBrk="1" hangingPunct="1">
              <a:lnSpc>
                <a:spcPct val="90000"/>
              </a:lnSpc>
              <a:spcBef>
                <a:spcPct val="50000"/>
              </a:spcBef>
            </a:pPr>
            <a:r>
              <a:rPr lang="en-US" sz="2400" b="1" dirty="0" smtClean="0"/>
              <a:t>Polling place must be accessible.</a:t>
            </a:r>
          </a:p>
          <a:p>
            <a:pPr marL="609600" indent="-609600" eaLnBrk="1" hangingPunct="1">
              <a:lnSpc>
                <a:spcPct val="90000"/>
              </a:lnSpc>
              <a:spcBef>
                <a:spcPct val="50000"/>
              </a:spcBef>
            </a:pPr>
            <a:r>
              <a:rPr lang="en-US" sz="2400" b="1" dirty="0" smtClean="0">
                <a:solidFill>
                  <a:srgbClr val="FF0000"/>
                </a:solidFill>
              </a:rPr>
              <a:t>Polling place must have at least one voting booth designed to be used by voters who need to sit.</a:t>
            </a:r>
          </a:p>
          <a:p>
            <a:pPr marL="609600" indent="-609600" eaLnBrk="1" hangingPunct="1">
              <a:lnSpc>
                <a:spcPct val="90000"/>
              </a:lnSpc>
              <a:spcBef>
                <a:spcPct val="50000"/>
              </a:spcBef>
            </a:pPr>
            <a:r>
              <a:rPr lang="en-US" sz="2400" b="1" dirty="0" smtClean="0"/>
              <a:t>Sufficient lighting must be set up along an accessible path and within the polling place.</a:t>
            </a:r>
          </a:p>
        </p:txBody>
      </p:sp>
      <p:sp>
        <p:nvSpPr>
          <p:cNvPr id="74756" name="Rectangle 5"/>
          <p:cNvSpPr>
            <a:spLocks noChangeArrowheads="1"/>
          </p:cNvSpPr>
          <p:nvPr/>
        </p:nvSpPr>
        <p:spPr bwMode="auto">
          <a:xfrm>
            <a:off x="1066800" y="2209800"/>
            <a:ext cx="7696200" cy="488950"/>
          </a:xfrm>
          <a:prstGeom prst="rect">
            <a:avLst/>
          </a:prstGeom>
          <a:noFill/>
          <a:ln w="9525">
            <a:noFill/>
            <a:miter lim="800000"/>
            <a:headEnd/>
            <a:tailEnd/>
          </a:ln>
        </p:spPr>
        <p:txBody>
          <a:bodyPr>
            <a:spAutoFit/>
          </a:bodyPr>
          <a:lstStyle/>
          <a:p>
            <a:pPr marL="628650" indent="-628650">
              <a:tabLst>
                <a:tab pos="628650" algn="l"/>
              </a:tabLst>
            </a:pPr>
            <a:r>
              <a:rPr lang="en-US" sz="2600" dirty="0"/>
              <a:t>4. 	Accessibility for People with Disabilities</a:t>
            </a:r>
          </a:p>
        </p:txBody>
      </p:sp>
      <p:sp>
        <p:nvSpPr>
          <p:cNvPr id="74757"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61</a:t>
            </a:fld>
            <a:endParaRPr lang="en-US" dirty="0"/>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body" idx="1"/>
          </p:nvPr>
        </p:nvSpPr>
        <p:spPr>
          <a:xfrm>
            <a:off x="1066800" y="1828800"/>
            <a:ext cx="7848600" cy="4343400"/>
          </a:xfrm>
        </p:spPr>
        <p:txBody>
          <a:bodyPr/>
          <a:lstStyle/>
          <a:p>
            <a:pPr marL="609600" indent="-609600" eaLnBrk="1" hangingPunct="1">
              <a:spcBef>
                <a:spcPct val="50000"/>
              </a:spcBef>
            </a:pPr>
            <a:r>
              <a:rPr lang="en-US" sz="2800" b="1" dirty="0" smtClean="0"/>
              <a:t>Tables should be arranged to provide poll workers with room to sit and have enough space to check voter eligibility.</a:t>
            </a:r>
          </a:p>
          <a:p>
            <a:pPr marL="609600" lvl="0" indent="-609600" eaLnBrk="1" hangingPunct="1">
              <a:lnSpc>
                <a:spcPct val="90000"/>
              </a:lnSpc>
              <a:spcBef>
                <a:spcPct val="50000"/>
              </a:spcBef>
            </a:pPr>
            <a:r>
              <a:rPr lang="en-US" sz="2800" b="1" dirty="0">
                <a:solidFill>
                  <a:srgbClr val="C00000"/>
                </a:solidFill>
              </a:rPr>
              <a:t>Precinct registers should be placed on the tables in alphabetical order </a:t>
            </a:r>
          </a:p>
          <a:p>
            <a:pPr marL="609600" lvl="0" indent="-609600" eaLnBrk="1" hangingPunct="1">
              <a:lnSpc>
                <a:spcPct val="90000"/>
              </a:lnSpc>
              <a:spcBef>
                <a:spcPct val="50000"/>
              </a:spcBef>
            </a:pPr>
            <a:r>
              <a:rPr lang="en-US" sz="2800" b="1" dirty="0">
                <a:solidFill>
                  <a:srgbClr val="000000"/>
                </a:solidFill>
              </a:rPr>
              <a:t>Pens should be placed near each precinct register to allow voters to comfortably sign their name.</a:t>
            </a:r>
          </a:p>
          <a:p>
            <a:pPr marL="609600" indent="-609600" eaLnBrk="1" hangingPunct="1">
              <a:spcBef>
                <a:spcPct val="50000"/>
              </a:spcBef>
            </a:pPr>
            <a:endParaRPr lang="en-US" sz="2400" b="1" dirty="0" smtClean="0"/>
          </a:p>
        </p:txBody>
      </p:sp>
      <p:sp>
        <p:nvSpPr>
          <p:cNvPr id="75780" name="Rectangle 5"/>
          <p:cNvSpPr>
            <a:spLocks noChangeArrowheads="1"/>
          </p:cNvSpPr>
          <p:nvPr/>
        </p:nvSpPr>
        <p:spPr bwMode="auto">
          <a:xfrm>
            <a:off x="2895600" y="990600"/>
            <a:ext cx="6019800" cy="661720"/>
          </a:xfrm>
          <a:prstGeom prst="rect">
            <a:avLst/>
          </a:prstGeom>
          <a:noFill/>
          <a:ln w="9525">
            <a:noFill/>
            <a:miter lim="800000"/>
            <a:headEnd/>
            <a:tailEnd/>
          </a:ln>
        </p:spPr>
        <p:txBody>
          <a:bodyPr wrap="square">
            <a:spAutoFit/>
          </a:bodyPr>
          <a:lstStyle/>
          <a:p>
            <a:pPr marL="628650" indent="-628650">
              <a:tabLst>
                <a:tab pos="628650" algn="l"/>
              </a:tabLst>
            </a:pPr>
            <a:endParaRPr lang="en-US" sz="1100" dirty="0" smtClean="0"/>
          </a:p>
          <a:p>
            <a:pPr marL="628650" indent="-628650">
              <a:tabLst>
                <a:tab pos="628650" algn="l"/>
              </a:tabLst>
            </a:pPr>
            <a:r>
              <a:rPr lang="en-US" sz="2600" dirty="0" smtClean="0"/>
              <a:t>5</a:t>
            </a:r>
            <a:r>
              <a:rPr lang="en-US" sz="2600" dirty="0"/>
              <a:t>. 	Precinct </a:t>
            </a:r>
            <a:r>
              <a:rPr lang="en-US" sz="2600" dirty="0" smtClean="0"/>
              <a:t>Register</a:t>
            </a:r>
            <a:endParaRPr lang="en-US" sz="2600" dirty="0"/>
          </a:p>
        </p:txBody>
      </p:sp>
      <p:sp>
        <p:nvSpPr>
          <p:cNvPr id="75781"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62</a:t>
            </a:fld>
            <a:endParaRPr lang="en-US" dirty="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body" idx="1"/>
          </p:nvPr>
        </p:nvSpPr>
        <p:spPr>
          <a:xfrm>
            <a:off x="1676400" y="1981200"/>
            <a:ext cx="7086600" cy="4267200"/>
          </a:xfrm>
        </p:spPr>
        <p:txBody>
          <a:bodyPr/>
          <a:lstStyle/>
          <a:p>
            <a:pPr marL="609600" indent="-609600" eaLnBrk="1" hangingPunct="1">
              <a:lnSpc>
                <a:spcPct val="90000"/>
              </a:lnSpc>
              <a:spcBef>
                <a:spcPct val="50000"/>
              </a:spcBef>
            </a:pPr>
            <a:r>
              <a:rPr lang="en-US" sz="2400" b="1" dirty="0" smtClean="0"/>
              <a:t>Do not overload outlets.</a:t>
            </a:r>
          </a:p>
          <a:p>
            <a:pPr marL="0" indent="0" eaLnBrk="1" hangingPunct="1">
              <a:lnSpc>
                <a:spcPct val="90000"/>
              </a:lnSpc>
              <a:spcBef>
                <a:spcPct val="50000"/>
              </a:spcBef>
              <a:buNone/>
            </a:pPr>
            <a:endParaRPr lang="en-US" sz="2400" b="1" dirty="0" smtClean="0"/>
          </a:p>
          <a:p>
            <a:pPr marL="609600" indent="-609600" eaLnBrk="1" hangingPunct="1">
              <a:lnSpc>
                <a:spcPct val="90000"/>
              </a:lnSpc>
              <a:spcBef>
                <a:spcPct val="50000"/>
              </a:spcBef>
            </a:pPr>
            <a:r>
              <a:rPr lang="en-US" sz="2400" b="1" dirty="0" smtClean="0">
                <a:solidFill>
                  <a:srgbClr val="FF0000"/>
                </a:solidFill>
              </a:rPr>
              <a:t>Make sure all poll workers are aware of the location of emergency exits and telephones.</a:t>
            </a:r>
          </a:p>
          <a:p>
            <a:pPr marL="0" indent="0" eaLnBrk="1" hangingPunct="1">
              <a:lnSpc>
                <a:spcPct val="90000"/>
              </a:lnSpc>
              <a:spcBef>
                <a:spcPct val="50000"/>
              </a:spcBef>
              <a:buNone/>
            </a:pPr>
            <a:endParaRPr lang="en-US" sz="2400" b="1" dirty="0" smtClean="0">
              <a:solidFill>
                <a:srgbClr val="FF0000"/>
              </a:solidFill>
            </a:endParaRPr>
          </a:p>
          <a:p>
            <a:pPr marL="609600" indent="-609600" eaLnBrk="1" hangingPunct="1">
              <a:lnSpc>
                <a:spcPct val="90000"/>
              </a:lnSpc>
              <a:spcBef>
                <a:spcPct val="50000"/>
              </a:spcBef>
            </a:pPr>
            <a:r>
              <a:rPr lang="en-US" sz="2400" b="1" dirty="0" smtClean="0">
                <a:solidFill>
                  <a:schemeClr val="tx1">
                    <a:lumMod val="95000"/>
                    <a:lumOff val="5000"/>
                  </a:schemeClr>
                </a:solidFill>
              </a:rPr>
              <a:t>Make sure floors are level, firm, stable, and slip-resistant.</a:t>
            </a:r>
          </a:p>
        </p:txBody>
      </p:sp>
      <p:sp>
        <p:nvSpPr>
          <p:cNvPr id="80900" name="Rectangle 3"/>
          <p:cNvSpPr>
            <a:spLocks noChangeArrowheads="1"/>
          </p:cNvSpPr>
          <p:nvPr/>
        </p:nvSpPr>
        <p:spPr bwMode="auto">
          <a:xfrm>
            <a:off x="2971800" y="1066800"/>
            <a:ext cx="54864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6. 	Safety Inspection</a:t>
            </a:r>
          </a:p>
        </p:txBody>
      </p:sp>
      <p:sp>
        <p:nvSpPr>
          <p:cNvPr id="80901"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63</a:t>
            </a:fld>
            <a:endParaRPr lang="en-US" dirty="0"/>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body" idx="1"/>
          </p:nvPr>
        </p:nvSpPr>
        <p:spPr>
          <a:xfrm>
            <a:off x="1676400" y="1981200"/>
            <a:ext cx="7086600" cy="4267200"/>
          </a:xfrm>
        </p:spPr>
        <p:txBody>
          <a:bodyPr/>
          <a:lstStyle/>
          <a:p>
            <a:pPr marL="609600" indent="-609600" eaLnBrk="1" hangingPunct="1">
              <a:lnSpc>
                <a:spcPct val="80000"/>
              </a:lnSpc>
              <a:spcBef>
                <a:spcPct val="50000"/>
              </a:spcBef>
            </a:pPr>
            <a:r>
              <a:rPr lang="en-US" sz="2400" b="1" dirty="0" smtClean="0"/>
              <a:t>Two sample ballots </a:t>
            </a:r>
          </a:p>
          <a:p>
            <a:pPr marL="609600" indent="-609600" eaLnBrk="1" hangingPunct="1">
              <a:lnSpc>
                <a:spcPct val="80000"/>
              </a:lnSpc>
              <a:spcBef>
                <a:spcPct val="50000"/>
              </a:spcBef>
            </a:pPr>
            <a:r>
              <a:rPr lang="en-US" sz="2400" b="1" dirty="0" smtClean="0">
                <a:solidFill>
                  <a:srgbClr val="FF0000"/>
                </a:solidFill>
              </a:rPr>
              <a:t>Two Instructions to Voter posters</a:t>
            </a:r>
            <a:r>
              <a:rPr lang="en-US" sz="2400" b="1" dirty="0" smtClean="0"/>
              <a:t> </a:t>
            </a:r>
          </a:p>
          <a:p>
            <a:pPr marL="609600" indent="-609600" eaLnBrk="1" hangingPunct="1">
              <a:lnSpc>
                <a:spcPct val="80000"/>
              </a:lnSpc>
              <a:spcBef>
                <a:spcPct val="50000"/>
              </a:spcBef>
            </a:pPr>
            <a:r>
              <a:rPr lang="en-US" sz="2400" b="1" dirty="0" smtClean="0"/>
              <a:t>Voter’s Bill of Rights and Responsibilities poster </a:t>
            </a:r>
          </a:p>
          <a:p>
            <a:pPr marL="609600" indent="-609600" eaLnBrk="1" hangingPunct="1">
              <a:lnSpc>
                <a:spcPct val="80000"/>
              </a:lnSpc>
              <a:spcBef>
                <a:spcPct val="50000"/>
              </a:spcBef>
            </a:pPr>
            <a:r>
              <a:rPr lang="en-US" sz="2400" b="1" dirty="0" smtClean="0">
                <a:solidFill>
                  <a:srgbClr val="FF0000"/>
                </a:solidFill>
              </a:rPr>
              <a:t>Voter fraud notice </a:t>
            </a:r>
          </a:p>
          <a:p>
            <a:pPr marL="609600" indent="-609600" eaLnBrk="1" hangingPunct="1">
              <a:lnSpc>
                <a:spcPct val="80000"/>
              </a:lnSpc>
              <a:spcBef>
                <a:spcPct val="50000"/>
              </a:spcBef>
            </a:pPr>
            <a:r>
              <a:rPr lang="en-US" sz="2400" b="1" dirty="0" smtClean="0"/>
              <a:t>Constitutional amendments or issues if needed</a:t>
            </a:r>
          </a:p>
        </p:txBody>
      </p:sp>
      <p:sp>
        <p:nvSpPr>
          <p:cNvPr id="81924" name="Rectangle 3"/>
          <p:cNvSpPr>
            <a:spLocks noChangeArrowheads="1"/>
          </p:cNvSpPr>
          <p:nvPr/>
        </p:nvSpPr>
        <p:spPr bwMode="auto">
          <a:xfrm>
            <a:off x="2590800" y="1143000"/>
            <a:ext cx="6400800" cy="461665"/>
          </a:xfrm>
          <a:prstGeom prst="rect">
            <a:avLst/>
          </a:prstGeom>
          <a:noFill/>
          <a:ln w="9525">
            <a:noFill/>
            <a:miter lim="800000"/>
            <a:headEnd/>
            <a:tailEnd/>
          </a:ln>
        </p:spPr>
        <p:txBody>
          <a:bodyPr wrap="square">
            <a:spAutoFit/>
          </a:bodyPr>
          <a:lstStyle/>
          <a:p>
            <a:pPr marL="628650" indent="-628650">
              <a:tabLst>
                <a:tab pos="628650" algn="l"/>
              </a:tabLst>
            </a:pPr>
            <a:r>
              <a:rPr lang="en-US" sz="2400" dirty="0"/>
              <a:t>7. </a:t>
            </a:r>
            <a:r>
              <a:rPr lang="en-US" sz="2400" dirty="0" smtClean="0"/>
              <a:t>Post </a:t>
            </a:r>
            <a:r>
              <a:rPr lang="en-US" sz="2400" dirty="0"/>
              <a:t>Legislatively Mandated </a:t>
            </a:r>
            <a:r>
              <a:rPr lang="en-US" sz="2400" dirty="0" smtClean="0"/>
              <a:t>Information</a:t>
            </a:r>
            <a:endParaRPr lang="en-US" sz="2400" dirty="0"/>
          </a:p>
        </p:txBody>
      </p:sp>
      <p:sp>
        <p:nvSpPr>
          <p:cNvPr id="81925"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64</a:t>
            </a:fld>
            <a:endParaRPr lang="en-US" dirty="0"/>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body" idx="1"/>
          </p:nvPr>
        </p:nvSpPr>
        <p:spPr>
          <a:xfrm>
            <a:off x="1676400" y="2209800"/>
            <a:ext cx="7086600" cy="3048000"/>
          </a:xfrm>
        </p:spPr>
        <p:txBody>
          <a:bodyPr/>
          <a:lstStyle/>
          <a:p>
            <a:pPr marL="609600" indent="-609600" eaLnBrk="1" hangingPunct="1">
              <a:spcBef>
                <a:spcPct val="50000"/>
              </a:spcBef>
            </a:pPr>
            <a:r>
              <a:rPr lang="en-US" sz="2400" b="1" dirty="0" smtClean="0"/>
              <a:t>Open the doors at 7:00 a.m.</a:t>
            </a:r>
          </a:p>
          <a:p>
            <a:pPr marL="0" indent="0" eaLnBrk="1" hangingPunct="1">
              <a:spcBef>
                <a:spcPct val="50000"/>
              </a:spcBef>
              <a:buNone/>
            </a:pPr>
            <a:endParaRPr lang="en-US" sz="2400" b="1" dirty="0" smtClean="0"/>
          </a:p>
          <a:p>
            <a:pPr marL="609600" indent="-609600" eaLnBrk="1" hangingPunct="1">
              <a:spcBef>
                <a:spcPct val="50000"/>
              </a:spcBef>
            </a:pPr>
            <a:r>
              <a:rPr lang="en-US" sz="2400" b="1" dirty="0" smtClean="0">
                <a:solidFill>
                  <a:schemeClr val="tx1">
                    <a:lumMod val="95000"/>
                    <a:lumOff val="5000"/>
                  </a:schemeClr>
                </a:solidFill>
              </a:rPr>
              <a:t>Make sure all poll workers are in their assigned locations before the doors open</a:t>
            </a:r>
          </a:p>
        </p:txBody>
      </p:sp>
      <p:sp>
        <p:nvSpPr>
          <p:cNvPr id="82948" name="Rectangle 3"/>
          <p:cNvSpPr>
            <a:spLocks noChangeArrowheads="1"/>
          </p:cNvSpPr>
          <p:nvPr/>
        </p:nvSpPr>
        <p:spPr bwMode="auto">
          <a:xfrm>
            <a:off x="3124200" y="1219200"/>
            <a:ext cx="56388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8. 	Open the Polls</a:t>
            </a:r>
          </a:p>
        </p:txBody>
      </p:sp>
      <p:sp>
        <p:nvSpPr>
          <p:cNvPr id="82949"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65</a:t>
            </a:fld>
            <a:endParaRPr lang="en-US" dirty="0"/>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5:</a:t>
            </a:r>
          </a:p>
        </p:txBody>
      </p:sp>
      <p:sp>
        <p:nvSpPr>
          <p:cNvPr id="83972"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DETERMINING IF A VOTER </a:t>
            </a:r>
          </a:p>
          <a:p>
            <a:pPr algn="ctr"/>
            <a:r>
              <a:rPr lang="en-US" sz="4000" dirty="0">
                <a:solidFill>
                  <a:schemeClr val="accent2"/>
                </a:solidFill>
                <a:latin typeface="Century Gothic" pitchFamily="34" charset="0"/>
              </a:rPr>
              <a:t>IS ELIGIBLE</a:t>
            </a:r>
          </a:p>
        </p:txBody>
      </p:sp>
      <p:sp>
        <p:nvSpPr>
          <p:cNvPr id="83973" name="Line 4"/>
          <p:cNvSpPr>
            <a:spLocks noChangeShapeType="1"/>
          </p:cNvSpPr>
          <p:nvPr/>
        </p:nvSpPr>
        <p:spPr bwMode="auto">
          <a:xfrm>
            <a:off x="2743200" y="41910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66</a:t>
            </a:fld>
            <a:endParaRPr lang="en-US" dirty="0"/>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body" idx="1"/>
          </p:nvPr>
        </p:nvSpPr>
        <p:spPr>
          <a:xfrm>
            <a:off x="1066800" y="2743200"/>
            <a:ext cx="7848600" cy="2514600"/>
          </a:xfrm>
        </p:spPr>
        <p:txBody>
          <a:bodyPr/>
          <a:lstStyle/>
          <a:p>
            <a:pPr marL="0" indent="0" eaLnBrk="1" hangingPunct="1">
              <a:lnSpc>
                <a:spcPct val="80000"/>
              </a:lnSpc>
              <a:buFontTx/>
              <a:buNone/>
            </a:pPr>
            <a:r>
              <a:rPr lang="en-US" sz="2400" b="1" dirty="0" smtClean="0"/>
              <a:t>… to allow poll workers to know the proper procedures for determining if a voter is eligible to vote and properly processing the voter so that he or she may vote.</a:t>
            </a:r>
          </a:p>
        </p:txBody>
      </p:sp>
      <p:sp>
        <p:nvSpPr>
          <p:cNvPr id="84996" name="Rectangle 3"/>
          <p:cNvSpPr>
            <a:spLocks noChangeArrowheads="1"/>
          </p:cNvSpPr>
          <p:nvPr/>
        </p:nvSpPr>
        <p:spPr bwMode="auto">
          <a:xfrm>
            <a:off x="2590800" y="15240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84997" name="Text Box 4"/>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67</a:t>
            </a:fld>
            <a:endParaRPr lang="en-US" dirty="0"/>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body" idx="1"/>
          </p:nvPr>
        </p:nvSpPr>
        <p:spPr>
          <a:xfrm>
            <a:off x="1066800" y="2590800"/>
            <a:ext cx="7696200" cy="2514600"/>
          </a:xfrm>
        </p:spPr>
        <p:txBody>
          <a:bodyPr/>
          <a:lstStyle/>
          <a:p>
            <a:pPr marL="57150" indent="-57150" eaLnBrk="1" hangingPunct="1">
              <a:lnSpc>
                <a:spcPct val="90000"/>
              </a:lnSpc>
              <a:buNone/>
            </a:pPr>
            <a:r>
              <a:rPr lang="en-US" sz="2400" b="1" dirty="0" smtClean="0"/>
              <a:t>1.   </a:t>
            </a:r>
            <a:r>
              <a:rPr lang="en-US" sz="2400" b="1" u="sng" dirty="0" smtClean="0"/>
              <a:t>Greet voters courteously and cheerfully</a:t>
            </a:r>
            <a:r>
              <a:rPr lang="en-US" sz="2400" b="1" dirty="0" smtClean="0"/>
              <a:t>.</a:t>
            </a:r>
          </a:p>
          <a:p>
            <a:pPr marL="57150" indent="-57150" eaLnBrk="1" hangingPunct="1">
              <a:lnSpc>
                <a:spcPct val="90000"/>
              </a:lnSpc>
              <a:buFontTx/>
              <a:buNone/>
            </a:pPr>
            <a:endParaRPr lang="en-US" sz="2400" b="1" dirty="0" smtClean="0"/>
          </a:p>
          <a:p>
            <a:pPr marL="57150" indent="-57150" eaLnBrk="1" hangingPunct="1">
              <a:lnSpc>
                <a:spcPct val="90000"/>
              </a:lnSpc>
            </a:pPr>
            <a:r>
              <a:rPr lang="en-US" sz="2400" b="1" dirty="0" smtClean="0">
                <a:solidFill>
                  <a:srgbClr val="C00000"/>
                </a:solidFill>
              </a:rPr>
              <a:t>   Give voters your full attention.</a:t>
            </a:r>
          </a:p>
          <a:p>
            <a:pPr marL="57150" indent="-57150" eaLnBrk="1" hangingPunct="1">
              <a:lnSpc>
                <a:spcPct val="90000"/>
              </a:lnSpc>
              <a:buFontTx/>
              <a:buNone/>
            </a:pPr>
            <a:endParaRPr lang="en-US" sz="2400" b="1" dirty="0" smtClean="0">
              <a:solidFill>
                <a:srgbClr val="FF0000"/>
              </a:solidFill>
            </a:endParaRPr>
          </a:p>
          <a:p>
            <a:pPr marL="57150" indent="-57150" eaLnBrk="1" hangingPunct="1">
              <a:lnSpc>
                <a:spcPct val="90000"/>
              </a:lnSpc>
            </a:pPr>
            <a:r>
              <a:rPr lang="en-US" sz="2400" b="1" dirty="0" smtClean="0"/>
              <a:t>   Remember that you are a public servant.</a:t>
            </a:r>
          </a:p>
        </p:txBody>
      </p:sp>
      <p:sp>
        <p:nvSpPr>
          <p:cNvPr id="86020" name="Rectangle 3"/>
          <p:cNvSpPr>
            <a:spLocks noChangeArrowheads="1"/>
          </p:cNvSpPr>
          <p:nvPr/>
        </p:nvSpPr>
        <p:spPr bwMode="auto">
          <a:xfrm>
            <a:off x="3048000" y="1371600"/>
            <a:ext cx="57912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Voter Arrives</a:t>
            </a:r>
          </a:p>
        </p:txBody>
      </p:sp>
      <p:sp>
        <p:nvSpPr>
          <p:cNvPr id="86021" name="Text Box 4"/>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68</a:t>
            </a:fld>
            <a:endParaRPr lang="en-US" dirty="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5"/>
          <p:cNvSpPr>
            <a:spLocks noChangeArrowheads="1"/>
          </p:cNvSpPr>
          <p:nvPr/>
        </p:nvSpPr>
        <p:spPr bwMode="auto">
          <a:xfrm>
            <a:off x="914400" y="1371600"/>
            <a:ext cx="8229600" cy="892552"/>
          </a:xfrm>
          <a:prstGeom prst="rect">
            <a:avLst/>
          </a:prstGeom>
          <a:noFill/>
          <a:ln w="9525">
            <a:noFill/>
            <a:miter lim="800000"/>
            <a:headEnd/>
            <a:tailEnd/>
          </a:ln>
        </p:spPr>
        <p:txBody>
          <a:bodyPr wrap="square">
            <a:spAutoFit/>
          </a:bodyPr>
          <a:lstStyle/>
          <a:p>
            <a:pPr marL="628650" indent="-628650" algn="ctr">
              <a:buAutoNum type="arabicPeriod" startAt="2"/>
              <a:tabLst>
                <a:tab pos="628650" algn="l"/>
              </a:tabLst>
            </a:pPr>
            <a:r>
              <a:rPr lang="en-US" sz="2600" dirty="0" smtClean="0"/>
              <a:t>The </a:t>
            </a:r>
            <a:r>
              <a:rPr lang="en-US" sz="2600" dirty="0"/>
              <a:t>Inspector </a:t>
            </a:r>
            <a:endParaRPr lang="en-US" sz="2600" dirty="0" smtClean="0"/>
          </a:p>
          <a:p>
            <a:pPr algn="ctr">
              <a:tabLst>
                <a:tab pos="628650" algn="l"/>
              </a:tabLst>
            </a:pPr>
            <a:r>
              <a:rPr lang="en-US" sz="2600" dirty="0" smtClean="0"/>
              <a:t>Locates </a:t>
            </a:r>
            <a:r>
              <a:rPr lang="en-US" sz="2600" dirty="0"/>
              <a:t>the Voter’s Name in the Precinct </a:t>
            </a:r>
            <a:r>
              <a:rPr lang="en-US" sz="2600" dirty="0" smtClean="0"/>
              <a:t>Register</a:t>
            </a:r>
            <a:endParaRPr lang="en-US" sz="2600" dirty="0"/>
          </a:p>
        </p:txBody>
      </p:sp>
      <p:sp>
        <p:nvSpPr>
          <p:cNvPr id="87045" name="Rectangle 6"/>
          <p:cNvSpPr>
            <a:spLocks noGrp="1" noChangeArrowheads="1"/>
          </p:cNvSpPr>
          <p:nvPr>
            <p:ph type="body" idx="1"/>
          </p:nvPr>
        </p:nvSpPr>
        <p:spPr>
          <a:xfrm>
            <a:off x="914400" y="3124200"/>
            <a:ext cx="8077200" cy="2971800"/>
          </a:xfrm>
        </p:spPr>
        <p:txBody>
          <a:bodyPr/>
          <a:lstStyle/>
          <a:p>
            <a:pPr marL="609600" indent="-609600" eaLnBrk="1" hangingPunct="1">
              <a:lnSpc>
                <a:spcPct val="80000"/>
              </a:lnSpc>
              <a:spcBef>
                <a:spcPct val="50000"/>
              </a:spcBef>
            </a:pPr>
            <a:r>
              <a:rPr lang="en-US" sz="2800" b="1" dirty="0" smtClean="0">
                <a:solidFill>
                  <a:srgbClr val="C00000"/>
                </a:solidFill>
              </a:rPr>
              <a:t>Ask the voter’s name and request identification.</a:t>
            </a:r>
          </a:p>
          <a:p>
            <a:pPr marL="609600" indent="-609600" eaLnBrk="1" hangingPunct="1">
              <a:lnSpc>
                <a:spcPct val="80000"/>
              </a:lnSpc>
              <a:spcBef>
                <a:spcPct val="50000"/>
              </a:spcBef>
              <a:buNone/>
            </a:pPr>
            <a:endParaRPr lang="en-US" sz="2400" b="1" dirty="0" smtClean="0"/>
          </a:p>
          <a:p>
            <a:pPr marL="609600" indent="-609600" eaLnBrk="1" hangingPunct="1">
              <a:lnSpc>
                <a:spcPct val="80000"/>
              </a:lnSpc>
              <a:spcBef>
                <a:spcPct val="50000"/>
              </a:spcBef>
            </a:pPr>
            <a:r>
              <a:rPr lang="en-US" sz="2800" b="1" dirty="0" smtClean="0"/>
              <a:t>If the address on their I.D. matches the address on the precinct register</a:t>
            </a:r>
            <a:r>
              <a:rPr lang="en-US" sz="2800" b="1" dirty="0" smtClean="0">
                <a:solidFill>
                  <a:srgbClr val="C00000"/>
                </a:solidFill>
              </a:rPr>
              <a:t>, </a:t>
            </a:r>
            <a:r>
              <a:rPr lang="en-US" sz="2800" b="1" dirty="0">
                <a:solidFill>
                  <a:srgbClr val="C00000"/>
                </a:solidFill>
              </a:rPr>
              <a:t> </a:t>
            </a:r>
            <a:r>
              <a:rPr lang="en-US" sz="2800" b="1" dirty="0" smtClean="0">
                <a:solidFill>
                  <a:srgbClr val="C00000"/>
                </a:solidFill>
              </a:rPr>
              <a:t> Do not ask the voter to verify their address.</a:t>
            </a:r>
          </a:p>
        </p:txBody>
      </p:sp>
      <p:sp>
        <p:nvSpPr>
          <p:cNvPr id="87046"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69</a:t>
            </a:fld>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…to help you become aware of your general responsibilities as poll workers and the importance of your role to the election process. </a:t>
            </a:r>
          </a:p>
        </p:txBody>
      </p:sp>
      <p:sp>
        <p:nvSpPr>
          <p:cNvPr id="6148" name="Rectangle 7"/>
          <p:cNvSpPr>
            <a:spLocks noChangeArrowheads="1"/>
          </p:cNvSpPr>
          <p:nvPr/>
        </p:nvSpPr>
        <p:spPr bwMode="auto">
          <a:xfrm>
            <a:off x="2438400" y="17526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6149" name="Text Box 9"/>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a:t>
            </a:fld>
            <a:endParaRPr lang="en-US" dirty="0"/>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914400" y="914400"/>
            <a:ext cx="8229600" cy="609600"/>
          </a:xfrm>
        </p:spPr>
        <p:txBody>
          <a:bodyPr/>
          <a:lstStyle/>
          <a:p>
            <a:pPr eaLnBrk="1" hangingPunct="1"/>
            <a:endParaRPr lang="en-US" sz="2800" dirty="0" smtClean="0"/>
          </a:p>
        </p:txBody>
      </p:sp>
      <p:sp>
        <p:nvSpPr>
          <p:cNvPr id="3" name="Content Placeholder 2"/>
          <p:cNvSpPr>
            <a:spLocks noGrp="1"/>
          </p:cNvSpPr>
          <p:nvPr>
            <p:ph idx="1"/>
          </p:nvPr>
        </p:nvSpPr>
        <p:spPr>
          <a:xfrm>
            <a:off x="990600" y="1828800"/>
            <a:ext cx="8153400" cy="4114800"/>
          </a:xfrm>
        </p:spPr>
        <p:txBody>
          <a:bodyPr/>
          <a:lstStyle/>
          <a:p>
            <a:pPr marL="609600" indent="-609600" eaLnBrk="1" hangingPunct="1">
              <a:lnSpc>
                <a:spcPct val="80000"/>
              </a:lnSpc>
              <a:spcBef>
                <a:spcPct val="50000"/>
              </a:spcBef>
              <a:defRPr/>
            </a:pPr>
            <a:r>
              <a:rPr lang="en-US" dirty="0" smtClean="0"/>
              <a:t>If the address does </a:t>
            </a:r>
            <a:r>
              <a:rPr lang="en-US" b="1" u="sng" dirty="0" smtClean="0">
                <a:solidFill>
                  <a:srgbClr val="FF0000"/>
                </a:solidFill>
              </a:rPr>
              <a:t>not</a:t>
            </a:r>
            <a:r>
              <a:rPr lang="en-US" b="1" dirty="0" smtClean="0"/>
              <a:t> </a:t>
            </a:r>
            <a:r>
              <a:rPr lang="en-US" dirty="0" smtClean="0"/>
              <a:t>match, or in the case of a passport where there is no address listed, you may read the address in the register to the voter. Ask the voter if their address has changed</a:t>
            </a:r>
            <a:r>
              <a:rPr lang="en-US" b="1" dirty="0" smtClean="0"/>
              <a:t>. </a:t>
            </a:r>
            <a:r>
              <a:rPr lang="en-US" b="1" dirty="0" smtClean="0">
                <a:solidFill>
                  <a:srgbClr val="C00000"/>
                </a:solidFill>
              </a:rPr>
              <a:t>The voter does not have to respond.</a:t>
            </a:r>
          </a:p>
          <a:p>
            <a:pPr marL="609600" indent="-609600" eaLnBrk="1" hangingPunct="1">
              <a:lnSpc>
                <a:spcPct val="80000"/>
              </a:lnSpc>
              <a:spcBef>
                <a:spcPct val="50000"/>
              </a:spcBef>
              <a:defRPr/>
            </a:pPr>
            <a:r>
              <a:rPr lang="en-US" dirty="0" smtClean="0"/>
              <a:t>Have the voter sign in the space provided in the precinct register.</a:t>
            </a:r>
          </a:p>
          <a:p>
            <a:pPr eaLnBrk="1" hangingPunct="1">
              <a:buFontTx/>
              <a:buNone/>
              <a:defRPr/>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70</a:t>
            </a:fld>
            <a:endParaRPr lang="en-US" dirty="0"/>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066800" y="2209800"/>
            <a:ext cx="7772400" cy="3962400"/>
          </a:xfrm>
        </p:spPr>
        <p:txBody>
          <a:bodyPr/>
          <a:lstStyle/>
          <a:p>
            <a:pPr eaLnBrk="1" hangingPunct="1">
              <a:spcBef>
                <a:spcPct val="50000"/>
              </a:spcBef>
            </a:pPr>
            <a:r>
              <a:rPr lang="en-US" sz="2800" b="1" dirty="0" smtClean="0"/>
              <a:t>Valid </a:t>
            </a:r>
            <a:r>
              <a:rPr lang="en-US" sz="2800" b="1" u="sng" dirty="0" smtClean="0"/>
              <a:t>Florida</a:t>
            </a:r>
            <a:r>
              <a:rPr lang="en-US" sz="2800" b="1" dirty="0" smtClean="0"/>
              <a:t> driver’s license</a:t>
            </a:r>
          </a:p>
          <a:p>
            <a:pPr eaLnBrk="1" hangingPunct="1">
              <a:spcBef>
                <a:spcPct val="50000"/>
              </a:spcBef>
            </a:pPr>
            <a:r>
              <a:rPr lang="en-US" sz="2800" b="1" u="sng" dirty="0" smtClean="0">
                <a:solidFill>
                  <a:srgbClr val="FF0000"/>
                </a:solidFill>
              </a:rPr>
              <a:t>Florida</a:t>
            </a:r>
            <a:r>
              <a:rPr lang="en-US" sz="2800" b="1" dirty="0" smtClean="0">
                <a:solidFill>
                  <a:srgbClr val="FF0000"/>
                </a:solidFill>
              </a:rPr>
              <a:t> I.D. card issued by the Department of Highway Safety and Motor Vehicles</a:t>
            </a:r>
            <a:endParaRPr lang="en-US" sz="2800" b="1" dirty="0" smtClean="0"/>
          </a:p>
          <a:p>
            <a:pPr eaLnBrk="1" hangingPunct="1">
              <a:spcBef>
                <a:spcPct val="50000"/>
              </a:spcBef>
            </a:pPr>
            <a:r>
              <a:rPr lang="en-US" sz="2800" b="1" dirty="0" smtClean="0"/>
              <a:t>US Passport</a:t>
            </a:r>
          </a:p>
          <a:p>
            <a:pPr eaLnBrk="1" hangingPunct="1">
              <a:spcBef>
                <a:spcPct val="50000"/>
              </a:spcBef>
            </a:pPr>
            <a:r>
              <a:rPr lang="en-US" sz="2800" b="1" dirty="0" smtClean="0">
                <a:solidFill>
                  <a:srgbClr val="FF0000"/>
                </a:solidFill>
              </a:rPr>
              <a:t>Debit /Credit Card</a:t>
            </a:r>
          </a:p>
          <a:p>
            <a:pPr eaLnBrk="1" hangingPunct="1">
              <a:spcBef>
                <a:spcPct val="50000"/>
              </a:spcBef>
            </a:pPr>
            <a:r>
              <a:rPr lang="en-US" sz="2800" b="1" dirty="0" smtClean="0"/>
              <a:t>Military ID</a:t>
            </a:r>
          </a:p>
        </p:txBody>
      </p:sp>
      <p:sp>
        <p:nvSpPr>
          <p:cNvPr id="89092" name="Rectangle 4"/>
          <p:cNvSpPr>
            <a:spLocks noChangeArrowheads="1"/>
          </p:cNvSpPr>
          <p:nvPr/>
        </p:nvSpPr>
        <p:spPr bwMode="auto">
          <a:xfrm>
            <a:off x="2514600" y="1219200"/>
            <a:ext cx="6324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Voter Presents I.D.</a:t>
            </a:r>
          </a:p>
        </p:txBody>
      </p:sp>
      <p:sp>
        <p:nvSpPr>
          <p:cNvPr id="89093" name="Text Box 9"/>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71</a:t>
            </a:fld>
            <a:endParaRPr lang="en-US" dirty="0"/>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body" idx="1"/>
          </p:nvPr>
        </p:nvSpPr>
        <p:spPr>
          <a:xfrm>
            <a:off x="2133600" y="2209800"/>
            <a:ext cx="6705600" cy="4114800"/>
          </a:xfrm>
        </p:spPr>
        <p:txBody>
          <a:bodyPr/>
          <a:lstStyle/>
          <a:p>
            <a:pPr eaLnBrk="1" hangingPunct="1">
              <a:spcBef>
                <a:spcPct val="50000"/>
              </a:spcBef>
            </a:pPr>
            <a:r>
              <a:rPr lang="en-US" sz="2400" b="1" dirty="0" smtClean="0"/>
              <a:t>Student I.D.</a:t>
            </a:r>
          </a:p>
          <a:p>
            <a:pPr eaLnBrk="1" hangingPunct="1">
              <a:spcBef>
                <a:spcPct val="50000"/>
              </a:spcBef>
            </a:pPr>
            <a:r>
              <a:rPr lang="en-US" sz="2400" b="1" dirty="0" smtClean="0">
                <a:solidFill>
                  <a:srgbClr val="FF0000"/>
                </a:solidFill>
              </a:rPr>
              <a:t>Retirement center I.D.</a:t>
            </a:r>
          </a:p>
          <a:p>
            <a:pPr eaLnBrk="1" hangingPunct="1">
              <a:spcBef>
                <a:spcPct val="50000"/>
              </a:spcBef>
            </a:pPr>
            <a:r>
              <a:rPr lang="en-US" sz="2400" b="1" dirty="0" smtClean="0"/>
              <a:t>Public assistance</a:t>
            </a:r>
          </a:p>
          <a:p>
            <a:pPr eaLnBrk="1" hangingPunct="1">
              <a:spcBef>
                <a:spcPct val="50000"/>
              </a:spcBef>
            </a:pPr>
            <a:r>
              <a:rPr lang="en-US" sz="2400" b="1" dirty="0" smtClean="0">
                <a:solidFill>
                  <a:srgbClr val="FF0000"/>
                </a:solidFill>
              </a:rPr>
              <a:t>Neighborhood association I.D.</a:t>
            </a:r>
          </a:p>
        </p:txBody>
      </p:sp>
      <p:sp>
        <p:nvSpPr>
          <p:cNvPr id="90116"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90117" name="TextBox 4"/>
          <p:cNvSpPr txBox="1">
            <a:spLocks noChangeArrowheads="1"/>
          </p:cNvSpPr>
          <p:nvPr/>
        </p:nvSpPr>
        <p:spPr bwMode="auto">
          <a:xfrm>
            <a:off x="7086600" y="990600"/>
            <a:ext cx="1828800" cy="461665"/>
          </a:xfrm>
          <a:prstGeom prst="rect">
            <a:avLst/>
          </a:prstGeom>
          <a:noFill/>
          <a:ln w="9525">
            <a:noFill/>
            <a:miter lim="800000"/>
            <a:headEnd/>
            <a:tailEnd/>
          </a:ln>
        </p:spPr>
        <p:txBody>
          <a:bodyPr wrap="square">
            <a:spAutoFit/>
          </a:bodyPr>
          <a:lstStyle/>
          <a:p>
            <a:r>
              <a:rPr lang="en-US" sz="2400" dirty="0">
                <a:solidFill>
                  <a:srgbClr val="7030A0"/>
                </a:solidFill>
              </a:rPr>
              <a:t>Voter </a:t>
            </a:r>
            <a:r>
              <a:rPr lang="en-US" sz="2400" dirty="0" smtClean="0">
                <a:solidFill>
                  <a:srgbClr val="7030A0"/>
                </a:solidFill>
              </a:rPr>
              <a:t>I.D</a:t>
            </a:r>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72</a:t>
            </a:fld>
            <a:endParaRPr lang="en-US" dirty="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066800"/>
            <a:ext cx="6096000" cy="609600"/>
          </a:xfrm>
        </p:spPr>
        <p:txBody>
          <a:bodyPr/>
          <a:lstStyle/>
          <a:p>
            <a:r>
              <a:rPr lang="en-US" sz="3200" dirty="0" smtClean="0">
                <a:solidFill>
                  <a:srgbClr val="0000FF"/>
                </a:solidFill>
              </a:rPr>
              <a:t>NEW Acceptable ID</a:t>
            </a:r>
            <a:endParaRPr lang="en-US" sz="3200" dirty="0">
              <a:solidFill>
                <a:srgbClr val="0000FF"/>
              </a:solidFill>
            </a:endParaRPr>
          </a:p>
        </p:txBody>
      </p:sp>
      <p:sp>
        <p:nvSpPr>
          <p:cNvPr id="3" name="Content Placeholder 2"/>
          <p:cNvSpPr>
            <a:spLocks noGrp="1"/>
          </p:cNvSpPr>
          <p:nvPr>
            <p:ph idx="1"/>
          </p:nvPr>
        </p:nvSpPr>
        <p:spPr>
          <a:xfrm>
            <a:off x="1066800" y="1828800"/>
            <a:ext cx="7924800" cy="4876800"/>
          </a:xfrm>
        </p:spPr>
        <p:txBody>
          <a:bodyPr/>
          <a:lstStyle/>
          <a:p>
            <a:pPr lvl="0">
              <a:spcBef>
                <a:spcPts val="0"/>
              </a:spcBef>
              <a:spcAft>
                <a:spcPts val="0"/>
              </a:spcAft>
              <a:buSzPts val="1000"/>
              <a:buFont typeface="Symbol"/>
              <a:buChar char=""/>
              <a:tabLst>
                <a:tab pos="457200" algn="l"/>
              </a:tabLst>
            </a:pPr>
            <a:r>
              <a:rPr lang="en-US" sz="2800" dirty="0">
                <a:latin typeface="Times New Roman"/>
                <a:ea typeface="Times New Roman"/>
              </a:rPr>
              <a:t>Veteran health identification card issued by the United States Department of Veterans Affairs – </a:t>
            </a:r>
            <a:r>
              <a:rPr lang="en-US" sz="2800" u="sng" dirty="0">
                <a:latin typeface="Times New Roman"/>
                <a:ea typeface="Times New Roman"/>
              </a:rPr>
              <a:t>New August </a:t>
            </a:r>
            <a:r>
              <a:rPr lang="en-US" sz="2800" u="sng" dirty="0" smtClean="0">
                <a:latin typeface="Times New Roman"/>
                <a:ea typeface="Times New Roman"/>
              </a:rPr>
              <a:t>2016</a:t>
            </a:r>
          </a:p>
          <a:p>
            <a:pPr lvl="0">
              <a:spcBef>
                <a:spcPts val="0"/>
              </a:spcBef>
              <a:spcAft>
                <a:spcPts val="0"/>
              </a:spcAft>
              <a:buSzPts val="1000"/>
              <a:buFont typeface="Symbol"/>
              <a:buChar char=""/>
              <a:tabLst>
                <a:tab pos="457200" algn="l"/>
              </a:tabLst>
            </a:pPr>
            <a:endParaRPr lang="en-US" sz="1400" dirty="0">
              <a:latin typeface="Times New Roman"/>
              <a:ea typeface="Times New Roman"/>
            </a:endParaRPr>
          </a:p>
          <a:p>
            <a:pPr lvl="0">
              <a:spcBef>
                <a:spcPts val="0"/>
              </a:spcBef>
              <a:spcAft>
                <a:spcPts val="0"/>
              </a:spcAft>
              <a:buSzPts val="1000"/>
              <a:buFont typeface="Symbol"/>
              <a:buChar char=""/>
              <a:tabLst>
                <a:tab pos="457200" algn="l"/>
              </a:tabLst>
            </a:pPr>
            <a:r>
              <a:rPr lang="en-US" sz="2800" b="1" dirty="0">
                <a:solidFill>
                  <a:srgbClr val="0000FF"/>
                </a:solidFill>
                <a:latin typeface="Times New Roman"/>
                <a:ea typeface="Times New Roman"/>
              </a:rPr>
              <a:t>License to carry a concealed weapon or firearm issued pursuant to s. 790.06 – </a:t>
            </a:r>
            <a:r>
              <a:rPr lang="en-US" sz="2800" b="1" u="sng" dirty="0">
                <a:solidFill>
                  <a:srgbClr val="0000FF"/>
                </a:solidFill>
                <a:latin typeface="Times New Roman"/>
                <a:ea typeface="Times New Roman"/>
              </a:rPr>
              <a:t>New August </a:t>
            </a:r>
            <a:r>
              <a:rPr lang="en-US" sz="2800" b="1" u="sng" dirty="0" smtClean="0">
                <a:solidFill>
                  <a:srgbClr val="0000FF"/>
                </a:solidFill>
                <a:latin typeface="Times New Roman"/>
                <a:ea typeface="Times New Roman"/>
              </a:rPr>
              <a:t>2016 </a:t>
            </a:r>
            <a:r>
              <a:rPr lang="en-US" sz="2800" b="1" dirty="0" smtClean="0">
                <a:solidFill>
                  <a:srgbClr val="0000FF"/>
                </a:solidFill>
                <a:latin typeface="Times New Roman"/>
                <a:ea typeface="Times New Roman"/>
              </a:rPr>
              <a:t> </a:t>
            </a:r>
            <a:r>
              <a:rPr lang="en-US" sz="2800" b="1" dirty="0" smtClean="0">
                <a:solidFill>
                  <a:srgbClr val="FF0000"/>
                </a:solidFill>
                <a:latin typeface="Times New Roman"/>
                <a:ea typeface="Times New Roman"/>
              </a:rPr>
              <a:t>(beware this ID may not have a signature.)</a:t>
            </a:r>
          </a:p>
          <a:p>
            <a:pPr lvl="0">
              <a:spcBef>
                <a:spcPts val="0"/>
              </a:spcBef>
              <a:spcAft>
                <a:spcPts val="0"/>
              </a:spcAft>
              <a:buSzPts val="1000"/>
              <a:buFont typeface="Symbol"/>
              <a:buChar char=""/>
              <a:tabLst>
                <a:tab pos="457200" algn="l"/>
              </a:tabLst>
            </a:pPr>
            <a:endParaRPr lang="en-US" sz="1400" dirty="0">
              <a:latin typeface="Times New Roman"/>
              <a:ea typeface="Times New Roman"/>
            </a:endParaRPr>
          </a:p>
          <a:p>
            <a:pPr lvl="0">
              <a:spcBef>
                <a:spcPts val="0"/>
              </a:spcBef>
              <a:spcAft>
                <a:spcPts val="0"/>
              </a:spcAft>
              <a:buSzPts val="1000"/>
              <a:buFont typeface="Symbol"/>
              <a:buChar char=""/>
              <a:tabLst>
                <a:tab pos="457200" algn="l"/>
              </a:tabLst>
            </a:pPr>
            <a:r>
              <a:rPr lang="en-US" sz="2800" dirty="0">
                <a:latin typeface="Times New Roman"/>
                <a:ea typeface="Times New Roman"/>
              </a:rPr>
              <a:t>Employee identification card issued by any branch, department, agency, or entity of the Federal Government, the state, a county, or a municipality. – </a:t>
            </a:r>
            <a:r>
              <a:rPr lang="en-US" sz="2800" u="sng" dirty="0">
                <a:latin typeface="Times New Roman"/>
                <a:ea typeface="Times New Roman"/>
              </a:rPr>
              <a:t>New August 2016</a:t>
            </a:r>
            <a:endParaRPr lang="en-US" sz="2800" dirty="0">
              <a:latin typeface="Times New Roman"/>
              <a:ea typeface="Times New Roman"/>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73</a:t>
            </a:fld>
            <a:endParaRPr lang="en-US" dirty="0"/>
          </a:p>
        </p:txBody>
      </p:sp>
    </p:spTree>
    <p:extLst>
      <p:ext uri="{BB962C8B-B14F-4D97-AF65-F5344CB8AC3E}">
        <p14:creationId xmlns:p14="http://schemas.microsoft.com/office/powerpoint/2010/main" val="2008976561"/>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362200"/>
            <a:ext cx="7315200" cy="3763963"/>
          </a:xfrm>
        </p:spPr>
        <p:txBody>
          <a:bodyPr/>
          <a:lstStyle/>
          <a:p>
            <a:pPr lvl="0" eaLnBrk="1" hangingPunct="1">
              <a:spcBef>
                <a:spcPct val="50000"/>
              </a:spcBef>
            </a:pPr>
            <a:r>
              <a:rPr lang="en-US" sz="2400" b="1" u="sng" dirty="0">
                <a:solidFill>
                  <a:srgbClr val="000000"/>
                </a:solidFill>
              </a:rPr>
              <a:t>As long as </a:t>
            </a:r>
            <a:r>
              <a:rPr lang="en-US" sz="2400" b="1" u="sng" dirty="0" smtClean="0">
                <a:solidFill>
                  <a:srgbClr val="000000"/>
                </a:solidFill>
              </a:rPr>
              <a:t>the </a:t>
            </a:r>
            <a:r>
              <a:rPr lang="en-US" sz="2400" b="1" u="sng" dirty="0">
                <a:solidFill>
                  <a:srgbClr val="000000"/>
                </a:solidFill>
              </a:rPr>
              <a:t>listed identification </a:t>
            </a:r>
            <a:r>
              <a:rPr lang="en-US" sz="2400" b="1" u="sng" dirty="0" smtClean="0">
                <a:solidFill>
                  <a:srgbClr val="000000"/>
                </a:solidFill>
              </a:rPr>
              <a:t>has </a:t>
            </a:r>
            <a:r>
              <a:rPr lang="en-US" sz="2400" b="1" u="sng" dirty="0">
                <a:solidFill>
                  <a:srgbClr val="000000"/>
                </a:solidFill>
              </a:rPr>
              <a:t>a photo and signature of the voter. </a:t>
            </a:r>
            <a:endParaRPr lang="en-US" sz="2400" b="1" u="sng" dirty="0" smtClean="0">
              <a:solidFill>
                <a:srgbClr val="000000"/>
              </a:solidFill>
            </a:endParaRPr>
          </a:p>
          <a:p>
            <a:pPr lvl="0" eaLnBrk="1" hangingPunct="1">
              <a:spcBef>
                <a:spcPct val="50000"/>
              </a:spcBef>
            </a:pPr>
            <a:endParaRPr lang="en-US" sz="2400" b="1" u="sng" dirty="0" smtClean="0">
              <a:solidFill>
                <a:srgbClr val="0000FF"/>
              </a:solidFill>
            </a:endParaRPr>
          </a:p>
          <a:p>
            <a:pPr lvl="0" eaLnBrk="1" hangingPunct="1">
              <a:spcBef>
                <a:spcPct val="50000"/>
              </a:spcBef>
            </a:pPr>
            <a:r>
              <a:rPr lang="en-US" sz="2400" b="1" u="sng" dirty="0" smtClean="0">
                <a:solidFill>
                  <a:srgbClr val="0000FF"/>
                </a:solidFill>
              </a:rPr>
              <a:t>Two </a:t>
            </a:r>
            <a:r>
              <a:rPr lang="en-US" sz="2400" b="1" u="sng" dirty="0">
                <a:solidFill>
                  <a:srgbClr val="0000FF"/>
                </a:solidFill>
              </a:rPr>
              <a:t>ID’s may be used to obtain the Photo and signature requirement.</a:t>
            </a:r>
          </a:p>
          <a:p>
            <a:endParaRPr lang="en-US"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74</a:t>
            </a:fld>
            <a:endParaRPr lang="en-US" dirty="0"/>
          </a:p>
        </p:txBody>
      </p:sp>
    </p:spTree>
    <p:extLst>
      <p:ext uri="{BB962C8B-B14F-4D97-AF65-F5344CB8AC3E}">
        <p14:creationId xmlns:p14="http://schemas.microsoft.com/office/powerpoint/2010/main" val="2402558640"/>
      </p:ext>
    </p:extLst>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5"/>
          <p:cNvSpPr>
            <a:spLocks noChangeArrowheads="1"/>
          </p:cNvSpPr>
          <p:nvPr/>
        </p:nvSpPr>
        <p:spPr bwMode="auto">
          <a:xfrm>
            <a:off x="2514600" y="1219200"/>
            <a:ext cx="6324600" cy="1200329"/>
          </a:xfrm>
          <a:prstGeom prst="rect">
            <a:avLst/>
          </a:prstGeom>
          <a:noFill/>
          <a:ln w="9525">
            <a:noFill/>
            <a:miter lim="800000"/>
            <a:headEnd/>
            <a:tailEnd/>
          </a:ln>
        </p:spPr>
        <p:txBody>
          <a:bodyPr wrap="square">
            <a:spAutoFit/>
          </a:bodyPr>
          <a:lstStyle/>
          <a:p>
            <a:pPr marL="514350" indent="-514350" algn="ctr">
              <a:spcBef>
                <a:spcPct val="20000"/>
              </a:spcBef>
              <a:buClr>
                <a:srgbClr val="FF0000"/>
              </a:buClr>
              <a:buFont typeface="Wingdings" pitchFamily="2" charset="2"/>
              <a:buChar char="§"/>
              <a:tabLst>
                <a:tab pos="457200" algn="l"/>
              </a:tabLst>
            </a:pPr>
            <a:r>
              <a:rPr lang="en-US" sz="3600" dirty="0">
                <a:solidFill>
                  <a:schemeClr val="accent2"/>
                </a:solidFill>
                <a:latin typeface="Book Antiqua" pitchFamily="18" charset="0"/>
              </a:rPr>
              <a:t>If the Voter’s Name is Not </a:t>
            </a:r>
            <a:r>
              <a:rPr lang="en-US" sz="3600" dirty="0" smtClean="0">
                <a:solidFill>
                  <a:schemeClr val="accent2"/>
                </a:solidFill>
                <a:latin typeface="Book Antiqua" pitchFamily="18" charset="0"/>
              </a:rPr>
              <a:t>in </a:t>
            </a:r>
            <a:r>
              <a:rPr lang="en-US" sz="3600" dirty="0">
                <a:solidFill>
                  <a:schemeClr val="accent2"/>
                </a:solidFill>
                <a:latin typeface="Book Antiqua" pitchFamily="18" charset="0"/>
              </a:rPr>
              <a:t>the Precinct Register.</a:t>
            </a:r>
          </a:p>
        </p:txBody>
      </p:sp>
      <p:sp>
        <p:nvSpPr>
          <p:cNvPr id="91140" name="Rectangle 11"/>
          <p:cNvSpPr>
            <a:spLocks noGrp="1" noChangeArrowheads="1"/>
          </p:cNvSpPr>
          <p:nvPr>
            <p:ph type="body" idx="1"/>
          </p:nvPr>
        </p:nvSpPr>
        <p:spPr>
          <a:xfrm>
            <a:off x="1066800" y="2667000"/>
            <a:ext cx="7772400" cy="3352800"/>
          </a:xfrm>
        </p:spPr>
        <p:txBody>
          <a:bodyPr/>
          <a:lstStyle/>
          <a:p>
            <a:pPr marL="609600" indent="-609600" eaLnBrk="1" hangingPunct="1">
              <a:lnSpc>
                <a:spcPct val="90000"/>
              </a:lnSpc>
              <a:spcBef>
                <a:spcPct val="50000"/>
              </a:spcBef>
            </a:pPr>
            <a:r>
              <a:rPr lang="en-US" sz="2400" b="1" dirty="0" smtClean="0"/>
              <a:t>Recheck for name variations.</a:t>
            </a:r>
          </a:p>
          <a:p>
            <a:pPr marL="609600" indent="-609600" eaLnBrk="1" hangingPunct="1">
              <a:lnSpc>
                <a:spcPct val="90000"/>
              </a:lnSpc>
              <a:spcBef>
                <a:spcPct val="50000"/>
              </a:spcBef>
            </a:pPr>
            <a:r>
              <a:rPr lang="en-US" sz="2400" b="1" dirty="0" smtClean="0"/>
              <a:t>Ask the voter if his or her name has changed.</a:t>
            </a:r>
          </a:p>
          <a:p>
            <a:pPr marL="609600" indent="-609600" eaLnBrk="1" hangingPunct="1">
              <a:lnSpc>
                <a:spcPct val="90000"/>
              </a:lnSpc>
              <a:spcBef>
                <a:spcPct val="50000"/>
              </a:spcBef>
            </a:pPr>
            <a:r>
              <a:rPr lang="en-US" sz="2400" b="1" dirty="0" smtClean="0">
                <a:solidFill>
                  <a:schemeClr val="tx1">
                    <a:lumMod val="95000"/>
                    <a:lumOff val="5000"/>
                  </a:schemeClr>
                </a:solidFill>
              </a:rPr>
              <a:t>Voter’s former name appears in the precinct register or electronic database</a:t>
            </a:r>
            <a:r>
              <a:rPr lang="en-US" sz="2400" dirty="0" smtClean="0">
                <a:solidFill>
                  <a:schemeClr val="tx1">
                    <a:lumMod val="95000"/>
                    <a:lumOff val="5000"/>
                  </a:schemeClr>
                </a:solidFill>
              </a:rPr>
              <a:t>:  Voter must complete a Change of Name Affirmation/Voter Registration Application.</a:t>
            </a:r>
          </a:p>
          <a:p>
            <a:pPr marL="609600" indent="-609600" eaLnBrk="1" hangingPunct="1">
              <a:lnSpc>
                <a:spcPct val="90000"/>
              </a:lnSpc>
              <a:spcBef>
                <a:spcPct val="50000"/>
              </a:spcBef>
            </a:pPr>
            <a:endParaRPr lang="en-US" sz="2400" b="1" dirty="0" smtClean="0">
              <a:solidFill>
                <a:srgbClr val="FF0000"/>
              </a:solidFill>
            </a:endParaRPr>
          </a:p>
        </p:txBody>
      </p:sp>
      <p:sp>
        <p:nvSpPr>
          <p:cNvPr id="91142" name="Text Box 13"/>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75</a:t>
            </a:fld>
            <a:endParaRPr lang="en-US" dirty="0"/>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ChangeArrowheads="1"/>
          </p:cNvSpPr>
          <p:nvPr/>
        </p:nvSpPr>
        <p:spPr bwMode="auto">
          <a:xfrm>
            <a:off x="2514600" y="1066800"/>
            <a:ext cx="6324600" cy="1421928"/>
          </a:xfrm>
          <a:prstGeom prst="rect">
            <a:avLst/>
          </a:prstGeom>
          <a:noFill/>
          <a:ln w="9525">
            <a:noFill/>
            <a:miter lim="800000"/>
            <a:headEnd/>
            <a:tailEnd/>
          </a:ln>
        </p:spPr>
        <p:txBody>
          <a:bodyPr wrap="square">
            <a:spAutoFit/>
          </a:bodyPr>
          <a:lstStyle/>
          <a:p>
            <a:pPr marL="514350" indent="-514350">
              <a:spcBef>
                <a:spcPct val="20000"/>
              </a:spcBef>
              <a:buClr>
                <a:srgbClr val="FF0000"/>
              </a:buClr>
              <a:tabLst>
                <a:tab pos="457200" algn="l"/>
              </a:tabLst>
            </a:pPr>
            <a:r>
              <a:rPr lang="en-US" sz="2000" dirty="0" smtClean="0">
                <a:solidFill>
                  <a:schemeClr val="accent2"/>
                </a:solidFill>
                <a:latin typeface="Book Antiqua" pitchFamily="18" charset="0"/>
              </a:rPr>
              <a:t>                             </a:t>
            </a:r>
            <a:r>
              <a:rPr lang="en-US" sz="2000" dirty="0" smtClean="0">
                <a:solidFill>
                  <a:srgbClr val="7030A0"/>
                </a:solidFill>
                <a:latin typeface="Book Antiqua" pitchFamily="18" charset="0"/>
              </a:rPr>
              <a:t>If </a:t>
            </a:r>
            <a:r>
              <a:rPr lang="en-US" sz="2000" dirty="0">
                <a:solidFill>
                  <a:srgbClr val="7030A0"/>
                </a:solidFill>
                <a:latin typeface="Book Antiqua" pitchFamily="18" charset="0"/>
              </a:rPr>
              <a:t>the Voter’s Address Has </a:t>
            </a:r>
            <a:r>
              <a:rPr lang="en-US" sz="2000" dirty="0" smtClean="0">
                <a:solidFill>
                  <a:srgbClr val="7030A0"/>
                </a:solidFill>
                <a:latin typeface="Book Antiqua" pitchFamily="18" charset="0"/>
              </a:rPr>
              <a:t>Cha</a:t>
            </a:r>
            <a:r>
              <a:rPr lang="en-US" sz="2400" dirty="0" smtClean="0">
                <a:solidFill>
                  <a:srgbClr val="7030A0"/>
                </a:solidFill>
                <a:latin typeface="Book Antiqua" pitchFamily="18" charset="0"/>
              </a:rPr>
              <a:t>nged</a:t>
            </a:r>
          </a:p>
          <a:p>
            <a:pPr marL="514350" indent="-514350">
              <a:spcBef>
                <a:spcPct val="20000"/>
              </a:spcBef>
              <a:buClr>
                <a:srgbClr val="FF0000"/>
              </a:buClr>
              <a:tabLst>
                <a:tab pos="457200" algn="l"/>
              </a:tabLst>
            </a:pPr>
            <a:endParaRPr lang="en-US" sz="2400" dirty="0" smtClean="0">
              <a:solidFill>
                <a:schemeClr val="accent2"/>
              </a:solidFill>
              <a:latin typeface="Book Antiqua" pitchFamily="18" charset="0"/>
            </a:endParaRPr>
          </a:p>
          <a:p>
            <a:pPr marL="514350" indent="-514350">
              <a:spcBef>
                <a:spcPct val="20000"/>
              </a:spcBef>
              <a:buClr>
                <a:srgbClr val="FF0000"/>
              </a:buClr>
              <a:buFont typeface="Wingdings" pitchFamily="2" charset="2"/>
              <a:buChar char="§"/>
              <a:tabLst>
                <a:tab pos="457200" algn="l"/>
              </a:tabLst>
            </a:pPr>
            <a:r>
              <a:rPr lang="en-US" sz="2800" u="sng" dirty="0" smtClean="0"/>
              <a:t>Send the voter to the clerk </a:t>
            </a:r>
            <a:endParaRPr lang="en-US" sz="2800" u="sng" dirty="0">
              <a:solidFill>
                <a:schemeClr val="accent2"/>
              </a:solidFill>
              <a:latin typeface="Book Antiqua" pitchFamily="18" charset="0"/>
            </a:endParaRPr>
          </a:p>
        </p:txBody>
      </p:sp>
      <p:sp>
        <p:nvSpPr>
          <p:cNvPr id="92164" name="Rectangle 3"/>
          <p:cNvSpPr>
            <a:spLocks noGrp="1" noChangeArrowheads="1"/>
          </p:cNvSpPr>
          <p:nvPr>
            <p:ph type="body" idx="1"/>
          </p:nvPr>
        </p:nvSpPr>
        <p:spPr>
          <a:xfrm>
            <a:off x="1066800" y="2667000"/>
            <a:ext cx="7772400" cy="914400"/>
          </a:xfrm>
        </p:spPr>
        <p:txBody>
          <a:bodyPr/>
          <a:lstStyle/>
          <a:p>
            <a:pPr marL="609600" indent="-609600" eaLnBrk="1" hangingPunct="1">
              <a:spcBef>
                <a:spcPct val="50000"/>
              </a:spcBef>
            </a:pPr>
            <a:r>
              <a:rPr lang="en-US" sz="2400" b="1" dirty="0" smtClean="0"/>
              <a:t>If the voter’s address is different from what is in the precinct register:</a:t>
            </a:r>
          </a:p>
        </p:txBody>
      </p:sp>
      <p:sp>
        <p:nvSpPr>
          <p:cNvPr id="92166" name="Rectangle 5"/>
          <p:cNvSpPr>
            <a:spLocks noChangeArrowheads="1"/>
          </p:cNvSpPr>
          <p:nvPr/>
        </p:nvSpPr>
        <p:spPr bwMode="auto">
          <a:xfrm>
            <a:off x="1066800" y="3505200"/>
            <a:ext cx="7772400" cy="1066800"/>
          </a:xfrm>
          <a:prstGeom prst="rect">
            <a:avLst/>
          </a:prstGeom>
          <a:noFill/>
          <a:ln w="9525">
            <a:noFill/>
            <a:miter lim="800000"/>
            <a:headEnd/>
            <a:tailEnd/>
          </a:ln>
        </p:spPr>
        <p:txBody>
          <a:bodyPr/>
          <a:lstStyle/>
          <a:p>
            <a:pPr marL="609600" indent="-609600">
              <a:spcBef>
                <a:spcPct val="50000"/>
              </a:spcBef>
              <a:buFontTx/>
              <a:buChar char="•"/>
            </a:pPr>
            <a:r>
              <a:rPr lang="en-US" sz="2400" dirty="0">
                <a:solidFill>
                  <a:schemeClr val="tx1">
                    <a:lumMod val="95000"/>
                    <a:lumOff val="5000"/>
                  </a:schemeClr>
                </a:solidFill>
              </a:rPr>
              <a:t>Voter’s name appears </a:t>
            </a:r>
            <a:r>
              <a:rPr lang="en-US" sz="2400" dirty="0" smtClean="0">
                <a:solidFill>
                  <a:schemeClr val="tx1">
                    <a:lumMod val="95000"/>
                    <a:lumOff val="5000"/>
                  </a:schemeClr>
                </a:solidFill>
              </a:rPr>
              <a:t>in </a:t>
            </a:r>
            <a:r>
              <a:rPr lang="en-US" sz="2400" dirty="0">
                <a:solidFill>
                  <a:schemeClr val="tx1">
                    <a:lumMod val="95000"/>
                    <a:lumOff val="5000"/>
                  </a:schemeClr>
                </a:solidFill>
              </a:rPr>
              <a:t>the precinct register but he or she indicates a different address:</a:t>
            </a:r>
          </a:p>
        </p:txBody>
      </p:sp>
      <p:sp>
        <p:nvSpPr>
          <p:cNvPr id="92167" name="Rectangle 6"/>
          <p:cNvSpPr>
            <a:spLocks noChangeArrowheads="1"/>
          </p:cNvSpPr>
          <p:nvPr/>
        </p:nvSpPr>
        <p:spPr bwMode="auto">
          <a:xfrm>
            <a:off x="1066800" y="4495800"/>
            <a:ext cx="7816850" cy="830997"/>
          </a:xfrm>
          <a:prstGeom prst="rect">
            <a:avLst/>
          </a:prstGeom>
          <a:noFill/>
          <a:ln w="9525">
            <a:noFill/>
            <a:miter lim="800000"/>
            <a:headEnd/>
            <a:tailEnd/>
          </a:ln>
        </p:spPr>
        <p:txBody>
          <a:bodyPr wrap="square">
            <a:spAutoFit/>
          </a:bodyPr>
          <a:lstStyle/>
          <a:p>
            <a:pPr marL="914400" indent="-400050">
              <a:spcBef>
                <a:spcPct val="50000"/>
              </a:spcBef>
              <a:tabLst>
                <a:tab pos="914400" algn="l"/>
              </a:tabLst>
            </a:pPr>
            <a:r>
              <a:rPr lang="en-US" sz="2400" dirty="0">
                <a:solidFill>
                  <a:srgbClr val="FF0000"/>
                </a:solidFill>
              </a:rPr>
              <a:t>The voter must complete </a:t>
            </a:r>
            <a:r>
              <a:rPr lang="en-US" sz="2400" dirty="0" smtClean="0">
                <a:solidFill>
                  <a:srgbClr val="FF0000"/>
                </a:solidFill>
              </a:rPr>
              <a:t>a </a:t>
            </a:r>
            <a:r>
              <a:rPr lang="en-US" sz="2400" dirty="0">
                <a:solidFill>
                  <a:srgbClr val="FF0000"/>
                </a:solidFill>
              </a:rPr>
              <a:t>Voter Registration </a:t>
            </a:r>
            <a:r>
              <a:rPr lang="en-US" sz="2400" dirty="0" smtClean="0">
                <a:solidFill>
                  <a:srgbClr val="FF0000"/>
                </a:solidFill>
              </a:rPr>
              <a:t>Application Form. </a:t>
            </a:r>
            <a:endParaRPr lang="en-US" sz="2400" dirty="0">
              <a:solidFill>
                <a:srgbClr val="FF0000"/>
              </a:solidFill>
            </a:endParaRPr>
          </a:p>
        </p:txBody>
      </p:sp>
      <p:sp>
        <p:nvSpPr>
          <p:cNvPr id="92168"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76</a:t>
            </a:fld>
            <a:endParaRPr lang="en-US" dirty="0"/>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endParaRPr lang="en-US" dirty="0"/>
          </a:p>
        </p:txBody>
      </p:sp>
      <p:sp>
        <p:nvSpPr>
          <p:cNvPr id="3" name="Content Placeholder 2"/>
          <p:cNvSpPr>
            <a:spLocks noGrp="1"/>
          </p:cNvSpPr>
          <p:nvPr>
            <p:ph idx="1"/>
          </p:nvPr>
        </p:nvSpPr>
        <p:spPr>
          <a:xfrm>
            <a:off x="914400" y="1600200"/>
            <a:ext cx="8001000" cy="5105400"/>
          </a:xfrm>
        </p:spPr>
        <p:txBody>
          <a:bodyPr/>
          <a:lstStyle/>
          <a:p>
            <a:r>
              <a:rPr lang="en-US" sz="2800" dirty="0" smtClean="0"/>
              <a:t>The clerk will confirm that the voter should be allowed to vote by using the EVID or calling the elections office.</a:t>
            </a:r>
          </a:p>
          <a:p>
            <a:endParaRPr lang="en-US" sz="1200" dirty="0" smtClean="0"/>
          </a:p>
          <a:p>
            <a:r>
              <a:rPr lang="en-US" sz="2800" b="1" dirty="0" smtClean="0">
                <a:solidFill>
                  <a:srgbClr val="C00000"/>
                </a:solidFill>
              </a:rPr>
              <a:t>The clerk should collect the following information prior to calling; </a:t>
            </a:r>
            <a:r>
              <a:rPr lang="en-US" sz="2800" b="1" dirty="0">
                <a:solidFill>
                  <a:srgbClr val="C00000"/>
                </a:solidFill>
              </a:rPr>
              <a:t>t</a:t>
            </a:r>
            <a:r>
              <a:rPr lang="en-US" sz="2800" b="1" dirty="0" smtClean="0">
                <a:solidFill>
                  <a:srgbClr val="C00000"/>
                </a:solidFill>
              </a:rPr>
              <a:t>he voter’s name, date of birth, new address.  </a:t>
            </a:r>
          </a:p>
          <a:p>
            <a:endParaRPr lang="en-US" sz="1200" dirty="0" smtClean="0"/>
          </a:p>
          <a:p>
            <a:r>
              <a:rPr lang="en-US" sz="2800" dirty="0" smtClean="0"/>
              <a:t>The elections office will confirm the voter’s  eligibility to vote and give you the voter’s registration number.  The party will be given for primary elections.  </a:t>
            </a:r>
            <a:endParaRPr lang="en-US" sz="2800"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77</a:t>
            </a:fld>
            <a:endParaRPr lang="en-US" dirty="0"/>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95400" y="1828800"/>
            <a:ext cx="7391400" cy="4297363"/>
          </a:xfrm>
        </p:spPr>
        <p:txBody>
          <a:bodyPr/>
          <a:lstStyle/>
          <a:p>
            <a:r>
              <a:rPr lang="en-US" dirty="0" smtClean="0"/>
              <a:t>The voter must complete a Voter Registration Application Form.  The clerk will bring the voter back to the inspector and have the inspector write the information on the blue sheets in the back of the poll register.</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78</a:t>
            </a:fld>
            <a:endParaRPr lang="en-US" dirty="0"/>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95400"/>
            <a:ext cx="6400800" cy="838200"/>
          </a:xfrm>
        </p:spPr>
        <p:txBody>
          <a:bodyPr/>
          <a:lstStyle/>
          <a:p>
            <a:r>
              <a:rPr lang="en-US" sz="3200" dirty="0" smtClean="0">
                <a:solidFill>
                  <a:srgbClr val="0000FF"/>
                </a:solidFill>
              </a:rPr>
              <a:t>Address Change </a:t>
            </a:r>
            <a:r>
              <a:rPr lang="en-US" sz="3200" b="1" u="sng" dirty="0" smtClean="0">
                <a:solidFill>
                  <a:srgbClr val="0000FF"/>
                </a:solidFill>
              </a:rPr>
              <a:t>inside</a:t>
            </a:r>
            <a:r>
              <a:rPr lang="en-US" sz="3200" dirty="0" smtClean="0">
                <a:solidFill>
                  <a:srgbClr val="0000FF"/>
                </a:solidFill>
              </a:rPr>
              <a:t> precinct</a:t>
            </a:r>
            <a:endParaRPr lang="en-US" sz="3200" dirty="0">
              <a:solidFill>
                <a:srgbClr val="0000FF"/>
              </a:solidFill>
            </a:endParaRPr>
          </a:p>
        </p:txBody>
      </p:sp>
      <p:sp>
        <p:nvSpPr>
          <p:cNvPr id="3" name="Content Placeholder 2"/>
          <p:cNvSpPr>
            <a:spLocks noGrp="1"/>
          </p:cNvSpPr>
          <p:nvPr>
            <p:ph idx="1"/>
          </p:nvPr>
        </p:nvSpPr>
        <p:spPr>
          <a:xfrm>
            <a:off x="1295400" y="2133600"/>
            <a:ext cx="7391400" cy="3992563"/>
          </a:xfrm>
        </p:spPr>
        <p:txBody>
          <a:bodyPr/>
          <a:lstStyle/>
          <a:p>
            <a:endParaRPr lang="en-US" dirty="0" smtClean="0"/>
          </a:p>
          <a:p>
            <a:r>
              <a:rPr lang="en-US" dirty="0" smtClean="0"/>
              <a:t>If the voter has moved within the precinct, complete the Voter Registration application form.</a:t>
            </a:r>
          </a:p>
          <a:p>
            <a:pPr marL="0" indent="0">
              <a:buNone/>
            </a:pPr>
            <a:endParaRPr lang="en-US" dirty="0" smtClean="0"/>
          </a:p>
          <a:p>
            <a:r>
              <a:rPr lang="en-US" dirty="0" smtClean="0"/>
              <a:t>Bring the voter back to the inspector to sign register and receive ballot. </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79</a:t>
            </a:fld>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667000" y="1143000"/>
            <a:ext cx="6324600" cy="685800"/>
          </a:xfrm>
        </p:spPr>
        <p:txBody>
          <a:bodyPr/>
          <a:lstStyle/>
          <a:p>
            <a:pPr algn="l" eaLnBrk="1" hangingPunct="1">
              <a:buClr>
                <a:srgbClr val="FF0000"/>
              </a:buClr>
              <a:buFont typeface="Wingdings" pitchFamily="2" charset="2"/>
              <a:buChar char="§"/>
            </a:pPr>
            <a:r>
              <a:rPr lang="en-US" sz="3800" b="1" dirty="0" smtClean="0">
                <a:solidFill>
                  <a:schemeClr val="accent2"/>
                </a:solidFill>
                <a:latin typeface="Book Antiqua" pitchFamily="18" charset="0"/>
              </a:rPr>
              <a:t> </a:t>
            </a:r>
            <a:r>
              <a:rPr lang="en-US" sz="3600" b="1" dirty="0" smtClean="0">
                <a:solidFill>
                  <a:schemeClr val="accent2"/>
                </a:solidFill>
                <a:latin typeface="Book Antiqua" pitchFamily="18" charset="0"/>
              </a:rPr>
              <a:t>As a Poll Worker :</a:t>
            </a:r>
            <a:r>
              <a:rPr lang="en-US" sz="3800" dirty="0" smtClean="0">
                <a:solidFill>
                  <a:schemeClr val="accent2"/>
                </a:solidFill>
                <a:latin typeface="Book Antiqua" pitchFamily="18" charset="0"/>
              </a:rPr>
              <a:t> </a:t>
            </a:r>
          </a:p>
        </p:txBody>
      </p:sp>
      <p:sp>
        <p:nvSpPr>
          <p:cNvPr id="7172" name="Rectangle 3"/>
          <p:cNvSpPr>
            <a:spLocks noGrp="1" noChangeArrowheads="1"/>
          </p:cNvSpPr>
          <p:nvPr>
            <p:ph type="body" idx="1"/>
          </p:nvPr>
        </p:nvSpPr>
        <p:spPr>
          <a:xfrm>
            <a:off x="1066800" y="1981200"/>
            <a:ext cx="7848600" cy="4038600"/>
          </a:xfrm>
        </p:spPr>
        <p:txBody>
          <a:bodyPr/>
          <a:lstStyle/>
          <a:p>
            <a:pPr marL="609600" indent="-609600" eaLnBrk="1" hangingPunct="1">
              <a:spcBef>
                <a:spcPct val="45000"/>
              </a:spcBef>
            </a:pPr>
            <a:r>
              <a:rPr lang="en-US" sz="2400" b="1" dirty="0" smtClean="0"/>
              <a:t>Ensure equal, non-discriminatory access to the election process for all voters;</a:t>
            </a:r>
          </a:p>
          <a:p>
            <a:pPr marL="609600" indent="-609600" eaLnBrk="1" hangingPunct="1">
              <a:spcBef>
                <a:spcPct val="45000"/>
              </a:spcBef>
            </a:pPr>
            <a:r>
              <a:rPr lang="en-US" sz="2400" b="1" dirty="0" smtClean="0">
                <a:solidFill>
                  <a:srgbClr val="C00000"/>
                </a:solidFill>
              </a:rPr>
              <a:t>Ensure fair and uniform treatment of all voters;</a:t>
            </a:r>
          </a:p>
          <a:p>
            <a:pPr marL="609600" indent="-609600" eaLnBrk="1" hangingPunct="1">
              <a:spcBef>
                <a:spcPct val="45000"/>
              </a:spcBef>
            </a:pPr>
            <a:r>
              <a:rPr lang="en-US" sz="2400" b="1" dirty="0" smtClean="0"/>
              <a:t>Eliminate any practices at the polls that might be perceived as intimidating to any voter;</a:t>
            </a:r>
          </a:p>
          <a:p>
            <a:pPr marL="609600" lvl="0" indent="-609600" eaLnBrk="1" hangingPunct="1">
              <a:lnSpc>
                <a:spcPct val="90000"/>
              </a:lnSpc>
              <a:spcBef>
                <a:spcPct val="50000"/>
              </a:spcBef>
            </a:pPr>
            <a:r>
              <a:rPr lang="en-US" sz="2400" b="1" dirty="0">
                <a:solidFill>
                  <a:srgbClr val="C00000"/>
                </a:solidFill>
              </a:rPr>
              <a:t>Protect the rights of others;</a:t>
            </a:r>
          </a:p>
          <a:p>
            <a:pPr marL="609600" lvl="0" indent="-609600" eaLnBrk="1" hangingPunct="1">
              <a:lnSpc>
                <a:spcPct val="90000"/>
              </a:lnSpc>
              <a:spcBef>
                <a:spcPct val="50000"/>
              </a:spcBef>
            </a:pPr>
            <a:r>
              <a:rPr lang="en-US" sz="2400" b="1" dirty="0">
                <a:solidFill>
                  <a:schemeClr val="tx2"/>
                </a:solidFill>
              </a:rPr>
              <a:t>Ensure the integrity, both perceived and actual, at the polling place.</a:t>
            </a:r>
          </a:p>
          <a:p>
            <a:pPr marL="609600" indent="-609600" eaLnBrk="1" hangingPunct="1">
              <a:spcBef>
                <a:spcPct val="45000"/>
              </a:spcBef>
            </a:pPr>
            <a:endParaRPr lang="en-US" sz="2400" b="1" dirty="0" smtClean="0"/>
          </a:p>
        </p:txBody>
      </p:sp>
      <p:sp>
        <p:nvSpPr>
          <p:cNvPr id="7173"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a:t>
            </a:fld>
            <a:endParaRPr lang="en-US" dirty="0"/>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1752600" y="1524000"/>
            <a:ext cx="6934200" cy="1066800"/>
          </a:xfrm>
        </p:spPr>
        <p:txBody>
          <a:bodyPr/>
          <a:lstStyle/>
          <a:p>
            <a:pPr eaLnBrk="1" hangingPunct="1"/>
            <a:r>
              <a:rPr lang="en-US" sz="3600" dirty="0" smtClean="0">
                <a:solidFill>
                  <a:srgbClr val="0000FF"/>
                </a:solidFill>
              </a:rPr>
              <a:t>Address Change </a:t>
            </a:r>
            <a:r>
              <a:rPr lang="en-US" sz="3600" b="1" u="sng" dirty="0" smtClean="0">
                <a:solidFill>
                  <a:srgbClr val="0000FF"/>
                </a:solidFill>
              </a:rPr>
              <a:t>outside</a:t>
            </a:r>
            <a:r>
              <a:rPr lang="en-US" sz="3600" dirty="0" smtClean="0">
                <a:solidFill>
                  <a:srgbClr val="0000FF"/>
                </a:solidFill>
              </a:rPr>
              <a:t> precinct</a:t>
            </a:r>
          </a:p>
        </p:txBody>
      </p:sp>
      <p:sp>
        <p:nvSpPr>
          <p:cNvPr id="93188" name="Rectangle 3"/>
          <p:cNvSpPr>
            <a:spLocks noGrp="1" noChangeArrowheads="1"/>
          </p:cNvSpPr>
          <p:nvPr>
            <p:ph type="body" idx="1"/>
          </p:nvPr>
        </p:nvSpPr>
        <p:spPr>
          <a:xfrm>
            <a:off x="1066800" y="2209800"/>
            <a:ext cx="7620000" cy="4419600"/>
          </a:xfrm>
        </p:spPr>
        <p:txBody>
          <a:bodyPr/>
          <a:lstStyle/>
          <a:p>
            <a:pPr eaLnBrk="1" hangingPunct="1">
              <a:buNone/>
            </a:pPr>
            <a:endParaRPr lang="en-US" sz="2800" dirty="0" smtClean="0"/>
          </a:p>
          <a:p>
            <a:pPr eaLnBrk="1" hangingPunct="1"/>
            <a:r>
              <a:rPr lang="en-US" sz="2800" dirty="0" smtClean="0"/>
              <a:t>If the voter has moved outside your precinct, if time permits, complete the </a:t>
            </a:r>
            <a:r>
              <a:rPr lang="en-US" sz="2800" dirty="0" smtClean="0">
                <a:solidFill>
                  <a:srgbClr val="0000FF"/>
                </a:solidFill>
              </a:rPr>
              <a:t>Voter Registration Application Form,</a:t>
            </a:r>
            <a:r>
              <a:rPr lang="en-US" sz="2800" dirty="0" smtClean="0"/>
              <a:t> and direct the voter to the proper precinct. </a:t>
            </a:r>
          </a:p>
          <a:p>
            <a:pPr eaLnBrk="1" hangingPunct="1"/>
            <a:endParaRPr lang="en-US" sz="2800" dirty="0"/>
          </a:p>
          <a:p>
            <a:pPr eaLnBrk="1" hangingPunct="1"/>
            <a:r>
              <a:rPr lang="en-US" sz="2800" dirty="0" smtClean="0"/>
              <a:t>If it is after 6:00 PM the form can be completed at the proper precinct.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80</a:t>
            </a:fld>
            <a:endParaRPr lang="en-US" dirty="0"/>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3000" y="1905000"/>
            <a:ext cx="7543800" cy="4221163"/>
          </a:xfrm>
        </p:spPr>
        <p:txBody>
          <a:bodyPr/>
          <a:lstStyle/>
          <a:p>
            <a:endParaRPr lang="en-US" dirty="0" smtClean="0"/>
          </a:p>
          <a:p>
            <a:r>
              <a:rPr lang="en-US" dirty="0" smtClean="0"/>
              <a:t>To find the voter’s correct polling place use the EVID or the purple street index.</a:t>
            </a:r>
          </a:p>
          <a:p>
            <a:endParaRPr lang="en-US" dirty="0" smtClean="0"/>
          </a:p>
          <a:p>
            <a:r>
              <a:rPr lang="en-US" dirty="0" smtClean="0"/>
              <a:t>If you are not sure, call the elections office.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81</a:t>
            </a:fld>
            <a:endParaRPr lang="en-US" dirty="0"/>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endParaRPr lang="en-US" dirty="0"/>
          </a:p>
        </p:txBody>
      </p:sp>
      <p:sp>
        <p:nvSpPr>
          <p:cNvPr id="3" name="Content Placeholder 2"/>
          <p:cNvSpPr>
            <a:spLocks noGrp="1"/>
          </p:cNvSpPr>
          <p:nvPr>
            <p:ph idx="1"/>
          </p:nvPr>
        </p:nvSpPr>
        <p:spPr>
          <a:xfrm>
            <a:off x="1066800" y="1828800"/>
            <a:ext cx="7620000" cy="4800600"/>
          </a:xfrm>
        </p:spPr>
        <p:txBody>
          <a:bodyPr/>
          <a:lstStyle/>
          <a:p>
            <a:r>
              <a:rPr lang="en-US" sz="2400" dirty="0" smtClean="0"/>
              <a:t>Voters renting mail boxes are allowed by the business to use the business address as a physical address for mail deliveries.  </a:t>
            </a:r>
          </a:p>
          <a:p>
            <a:endParaRPr lang="en-US" sz="900" dirty="0" smtClean="0"/>
          </a:p>
          <a:p>
            <a:r>
              <a:rPr lang="en-US" sz="2400" dirty="0" smtClean="0"/>
              <a:t>These addresses may</a:t>
            </a:r>
            <a:r>
              <a:rPr lang="en-US" sz="2400" b="1" u="sng" dirty="0" smtClean="0"/>
              <a:t> Not </a:t>
            </a:r>
            <a:r>
              <a:rPr lang="en-US" sz="2400" dirty="0" smtClean="0"/>
              <a:t>be used for a voting </a:t>
            </a:r>
            <a:r>
              <a:rPr lang="en-US" sz="2400" u="sng" dirty="0" smtClean="0"/>
              <a:t>residential</a:t>
            </a:r>
            <a:r>
              <a:rPr lang="en-US" sz="2400" dirty="0" smtClean="0"/>
              <a:t> address.</a:t>
            </a:r>
          </a:p>
          <a:p>
            <a:endParaRPr lang="en-US" sz="2400" dirty="0" smtClean="0"/>
          </a:p>
          <a:p>
            <a:r>
              <a:rPr lang="en-US" sz="2400" u="sng" dirty="0" smtClean="0"/>
              <a:t>Physical does not equal RESIDENTIAL.</a:t>
            </a:r>
          </a:p>
          <a:p>
            <a:pPr>
              <a:buNone/>
            </a:pPr>
            <a:endParaRPr lang="en-US" sz="2400" dirty="0" smtClean="0"/>
          </a:p>
          <a:p>
            <a:r>
              <a:rPr lang="en-US" sz="2400" dirty="0" smtClean="0"/>
              <a:t>We need the voter’s current</a:t>
            </a:r>
          </a:p>
          <a:p>
            <a:pPr>
              <a:buNone/>
            </a:pPr>
            <a:r>
              <a:rPr lang="en-US" sz="2400" dirty="0" smtClean="0"/>
              <a:t>     </a:t>
            </a:r>
            <a:r>
              <a:rPr lang="en-US" sz="2400" b="1" u="sng" dirty="0" smtClean="0"/>
              <a:t>RESIDENTIAL</a:t>
            </a:r>
            <a:r>
              <a:rPr lang="en-US" sz="2400" u="sng" dirty="0" smtClean="0"/>
              <a:t> address </a:t>
            </a:r>
            <a:r>
              <a:rPr lang="en-US" sz="2400" dirty="0" smtClean="0"/>
              <a:t>&amp; mailing address.</a:t>
            </a:r>
            <a:endParaRPr lang="en-US" sz="2400" u="sng" dirty="0" smtClean="0"/>
          </a:p>
          <a:p>
            <a:pPr>
              <a:buNone/>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82</a:t>
            </a:fld>
            <a:endParaRPr lang="en-US" dirty="0"/>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371600"/>
            <a:ext cx="4876800" cy="990600"/>
          </a:xfrm>
        </p:spPr>
        <p:txBody>
          <a:bodyPr/>
          <a:lstStyle/>
          <a:p>
            <a:r>
              <a:rPr lang="en-US" sz="4000" b="1" dirty="0" smtClean="0"/>
              <a:t>NEW!  </a:t>
            </a:r>
            <a:r>
              <a:rPr lang="en-US" sz="2800" b="1" dirty="0" smtClean="0"/>
              <a:t>2014</a:t>
            </a:r>
            <a:r>
              <a:rPr lang="en-US" sz="2800" dirty="0" smtClean="0"/>
              <a:t/>
            </a:r>
            <a:br>
              <a:rPr lang="en-US" sz="2800" dirty="0" smtClean="0"/>
            </a:br>
            <a:endParaRPr lang="en-US" sz="2800" dirty="0"/>
          </a:p>
        </p:txBody>
      </p:sp>
      <p:sp>
        <p:nvSpPr>
          <p:cNvPr id="3" name="Subtitle 2"/>
          <p:cNvSpPr>
            <a:spLocks noGrp="1"/>
          </p:cNvSpPr>
          <p:nvPr>
            <p:ph type="subTitle" idx="1"/>
          </p:nvPr>
        </p:nvSpPr>
        <p:spPr>
          <a:xfrm>
            <a:off x="838200" y="2133600"/>
            <a:ext cx="8153400" cy="4267200"/>
          </a:xfrm>
        </p:spPr>
        <p:txBody>
          <a:bodyPr/>
          <a:lstStyle/>
          <a:p>
            <a:r>
              <a:rPr lang="en-US" dirty="0" smtClean="0"/>
              <a:t>If the voter has moved from another Fl county</a:t>
            </a:r>
            <a:r>
              <a:rPr lang="en-US" b="1" dirty="0" smtClean="0"/>
              <a:t>, </a:t>
            </a:r>
            <a:r>
              <a:rPr lang="en-US" dirty="0" smtClean="0"/>
              <a:t>and is </a:t>
            </a:r>
            <a:r>
              <a:rPr lang="en-US" b="1" u="sng" dirty="0" smtClean="0"/>
              <a:t>changing their address at the polling place ,</a:t>
            </a:r>
            <a:r>
              <a:rPr lang="en-US" dirty="0" smtClean="0"/>
              <a:t> the voter shall then be allowed to vote a provisional ballot .</a:t>
            </a:r>
          </a:p>
          <a:p>
            <a:endParaRPr lang="en-US" sz="1800" b="1" dirty="0" smtClean="0"/>
          </a:p>
          <a:p>
            <a:r>
              <a:rPr lang="en-US" sz="2800" b="1" dirty="0" smtClean="0"/>
              <a:t>* Note </a:t>
            </a:r>
            <a:r>
              <a:rPr lang="en-US" sz="2800" dirty="0" smtClean="0"/>
              <a:t>- if the voter’s new address corresponds to a different precinct , direct the voter to that precinct  to vote.</a:t>
            </a:r>
            <a:endParaRPr lang="en-US" sz="2800" dirty="0"/>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83</a:t>
            </a:fld>
            <a:endParaRPr lang="en-US" dirty="0"/>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ChangeArrowheads="1"/>
          </p:cNvSpPr>
          <p:nvPr/>
        </p:nvSpPr>
        <p:spPr bwMode="auto">
          <a:xfrm>
            <a:off x="2514600" y="990600"/>
            <a:ext cx="6324600" cy="1190625"/>
          </a:xfrm>
          <a:prstGeom prst="rect">
            <a:avLst/>
          </a:prstGeom>
          <a:noFill/>
          <a:ln w="9525">
            <a:noFill/>
            <a:miter lim="800000"/>
            <a:headEnd/>
            <a:tailEnd/>
          </a:ln>
        </p:spPr>
        <p:txBody>
          <a:bodyPr>
            <a:spAutoFit/>
          </a:bodyPr>
          <a:lstStyle/>
          <a:p>
            <a:pPr marL="514350" indent="-514350">
              <a:spcBef>
                <a:spcPct val="20000"/>
              </a:spcBef>
              <a:buClr>
                <a:srgbClr val="FF0000"/>
              </a:buClr>
              <a:buFont typeface="Wingdings" pitchFamily="2" charset="2"/>
              <a:buChar char="§"/>
              <a:tabLst>
                <a:tab pos="457200" algn="l"/>
              </a:tabLst>
            </a:pPr>
            <a:r>
              <a:rPr lang="en-US" sz="3600" dirty="0">
                <a:solidFill>
                  <a:schemeClr val="accent2"/>
                </a:solidFill>
                <a:latin typeface="Book Antiqua" pitchFamily="18" charset="0"/>
              </a:rPr>
              <a:t>Possible Precinct Register Notations and What to Do</a:t>
            </a:r>
          </a:p>
        </p:txBody>
      </p:sp>
      <p:sp>
        <p:nvSpPr>
          <p:cNvPr id="94212" name="Rectangle 9"/>
          <p:cNvSpPr>
            <a:spLocks noChangeArrowheads="1"/>
          </p:cNvSpPr>
          <p:nvPr/>
        </p:nvSpPr>
        <p:spPr bwMode="auto">
          <a:xfrm>
            <a:off x="2819400" y="2405063"/>
            <a:ext cx="33528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Address Protecte</a:t>
            </a:r>
            <a:r>
              <a:rPr lang="en-US" sz="2800" dirty="0">
                <a:solidFill>
                  <a:srgbClr val="FF0000"/>
                </a:solidFill>
                <a:latin typeface="Book Antiqua" pitchFamily="18" charset="0"/>
              </a:rPr>
              <a:t>d</a:t>
            </a:r>
          </a:p>
        </p:txBody>
      </p:sp>
      <p:sp>
        <p:nvSpPr>
          <p:cNvPr id="94213" name="Rectangle 11"/>
          <p:cNvSpPr>
            <a:spLocks noChangeArrowheads="1"/>
          </p:cNvSpPr>
          <p:nvPr/>
        </p:nvSpPr>
        <p:spPr bwMode="auto">
          <a:xfrm>
            <a:off x="1066800" y="3048000"/>
            <a:ext cx="7696200" cy="1752600"/>
          </a:xfrm>
          <a:prstGeom prst="rect">
            <a:avLst/>
          </a:prstGeom>
          <a:noFill/>
          <a:ln w="9525">
            <a:noFill/>
            <a:miter lim="800000"/>
            <a:headEnd/>
            <a:tailEnd/>
          </a:ln>
        </p:spPr>
        <p:txBody>
          <a:bodyPr/>
          <a:lstStyle/>
          <a:p>
            <a:pPr marL="609600" indent="-609600">
              <a:spcBef>
                <a:spcPct val="50000"/>
              </a:spcBef>
              <a:buFontTx/>
              <a:buChar char="•"/>
            </a:pPr>
            <a:r>
              <a:rPr lang="en-US" sz="2400" dirty="0"/>
              <a:t>Ask the voter only if his or her address has changed</a:t>
            </a:r>
            <a:r>
              <a:rPr lang="en-US" sz="2400" dirty="0" smtClean="0"/>
              <a:t>.  If not, continue the voting process.</a:t>
            </a:r>
            <a:endParaRPr lang="en-US" sz="2400" dirty="0"/>
          </a:p>
          <a:p>
            <a:pPr marL="609600" indent="-609600">
              <a:spcBef>
                <a:spcPct val="50000"/>
              </a:spcBef>
              <a:buFontTx/>
              <a:buChar char="•"/>
            </a:pPr>
            <a:r>
              <a:rPr lang="en-US" sz="2400" dirty="0"/>
              <a:t>If yes, send the voter to the clerk for processing. </a:t>
            </a:r>
            <a:endParaRPr lang="en-US" sz="2400" dirty="0" smtClean="0"/>
          </a:p>
          <a:p>
            <a:pPr>
              <a:spcBef>
                <a:spcPct val="50000"/>
              </a:spcBef>
            </a:pPr>
            <a:endParaRPr lang="en-US" sz="2400" dirty="0"/>
          </a:p>
          <a:p>
            <a:pPr>
              <a:spcBef>
                <a:spcPct val="50000"/>
              </a:spcBef>
            </a:pPr>
            <a:endParaRPr lang="en-US" sz="2400" dirty="0"/>
          </a:p>
        </p:txBody>
      </p:sp>
      <p:sp>
        <p:nvSpPr>
          <p:cNvPr id="94214" name="Rectangle 12"/>
          <p:cNvSpPr>
            <a:spLocks noChangeArrowheads="1"/>
          </p:cNvSpPr>
          <p:nvPr/>
        </p:nvSpPr>
        <p:spPr bwMode="auto">
          <a:xfrm>
            <a:off x="2895600" y="4800600"/>
            <a:ext cx="53340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Absentee Ballot Requested</a:t>
            </a:r>
          </a:p>
        </p:txBody>
      </p:sp>
      <p:sp>
        <p:nvSpPr>
          <p:cNvPr id="94215" name="Rectangle 13"/>
          <p:cNvSpPr>
            <a:spLocks noChangeArrowheads="1"/>
          </p:cNvSpPr>
          <p:nvPr/>
        </p:nvSpPr>
        <p:spPr bwMode="auto">
          <a:xfrm>
            <a:off x="1066800" y="5410200"/>
            <a:ext cx="7696200" cy="533400"/>
          </a:xfrm>
          <a:prstGeom prst="rect">
            <a:avLst/>
          </a:prstGeom>
          <a:noFill/>
          <a:ln w="9525">
            <a:noFill/>
            <a:miter lim="800000"/>
            <a:headEnd/>
            <a:tailEnd/>
          </a:ln>
        </p:spPr>
        <p:txBody>
          <a:bodyPr/>
          <a:lstStyle/>
          <a:p>
            <a:pPr marL="609600" indent="-609600">
              <a:spcBef>
                <a:spcPct val="50000"/>
              </a:spcBef>
              <a:buFontTx/>
              <a:buChar char="•"/>
            </a:pPr>
            <a:r>
              <a:rPr lang="en-US" sz="2400" dirty="0"/>
              <a:t>Send the voter to the clerk. </a:t>
            </a:r>
          </a:p>
        </p:txBody>
      </p:sp>
      <p:sp>
        <p:nvSpPr>
          <p:cNvPr id="94216" name="Text Box 1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84</a:t>
            </a:fld>
            <a:endParaRPr lang="en-US" dirty="0"/>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066800" y="3266420"/>
            <a:ext cx="7848600" cy="3210580"/>
          </a:xfrm>
        </p:spPr>
        <p:txBody>
          <a:bodyPr/>
          <a:lstStyle/>
          <a:p>
            <a:pPr marL="609600" indent="-609600" eaLnBrk="1" hangingPunct="1">
              <a:spcBef>
                <a:spcPct val="50000"/>
              </a:spcBef>
            </a:pPr>
            <a:r>
              <a:rPr lang="en-US" sz="2400" b="1" dirty="0" smtClean="0"/>
              <a:t>Send to Clerk.  Update voters address</a:t>
            </a:r>
            <a:r>
              <a:rPr lang="en-US" sz="2400" b="1" dirty="0"/>
              <a:t> </a:t>
            </a:r>
            <a:r>
              <a:rPr lang="en-US" sz="2400" b="1" dirty="0" smtClean="0"/>
              <a:t>using a Voter Registration Application form.  </a:t>
            </a:r>
          </a:p>
          <a:p>
            <a:pPr marL="609600" indent="-609600" eaLnBrk="1" hangingPunct="1">
              <a:spcBef>
                <a:spcPct val="50000"/>
              </a:spcBef>
            </a:pPr>
            <a:r>
              <a:rPr lang="en-US" sz="2400" b="1" dirty="0" smtClean="0"/>
              <a:t>Required  even if no changes are made to address.  </a:t>
            </a:r>
          </a:p>
          <a:p>
            <a:pPr marL="609600" indent="-609600" eaLnBrk="1" hangingPunct="1">
              <a:spcBef>
                <a:spcPct val="50000"/>
              </a:spcBef>
            </a:pPr>
            <a:r>
              <a:rPr lang="en-US" sz="2400" b="1" dirty="0" smtClean="0"/>
              <a:t>If the voter does not want to complete the registration form to change their address, have the voter vote a provisional ballot.  </a:t>
            </a:r>
            <a:endParaRPr lang="en-US" sz="2400" b="1" dirty="0" smtClean="0">
              <a:solidFill>
                <a:srgbClr val="FF0000"/>
              </a:solidFill>
            </a:endParaRPr>
          </a:p>
        </p:txBody>
      </p:sp>
      <p:sp>
        <p:nvSpPr>
          <p:cNvPr id="95236" name="Rectangle 4"/>
          <p:cNvSpPr>
            <a:spLocks noChangeArrowheads="1"/>
          </p:cNvSpPr>
          <p:nvPr/>
        </p:nvSpPr>
        <p:spPr bwMode="auto">
          <a:xfrm>
            <a:off x="3505200" y="1295400"/>
            <a:ext cx="32004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Voted Absentee</a:t>
            </a:r>
          </a:p>
        </p:txBody>
      </p:sp>
      <p:sp>
        <p:nvSpPr>
          <p:cNvPr id="95237" name="Rectangle 5"/>
          <p:cNvSpPr>
            <a:spLocks noChangeArrowheads="1"/>
          </p:cNvSpPr>
          <p:nvPr/>
        </p:nvSpPr>
        <p:spPr bwMode="auto">
          <a:xfrm>
            <a:off x="1066800" y="1818620"/>
            <a:ext cx="7696200" cy="924580"/>
          </a:xfrm>
          <a:prstGeom prst="rect">
            <a:avLst/>
          </a:prstGeom>
          <a:noFill/>
          <a:ln w="9525">
            <a:noFill/>
            <a:miter lim="800000"/>
            <a:headEnd/>
            <a:tailEnd/>
          </a:ln>
        </p:spPr>
        <p:txBody>
          <a:bodyPr/>
          <a:lstStyle/>
          <a:p>
            <a:pPr marL="609600" indent="-609600">
              <a:spcBef>
                <a:spcPct val="50000"/>
              </a:spcBef>
              <a:buFontTx/>
              <a:buChar char="•"/>
            </a:pPr>
            <a:r>
              <a:rPr lang="en-US" sz="2400" dirty="0"/>
              <a:t>Send to Clerk. Clerk should call the Election Office.</a:t>
            </a:r>
          </a:p>
        </p:txBody>
      </p:sp>
      <p:sp>
        <p:nvSpPr>
          <p:cNvPr id="95238" name="Rectangle 6"/>
          <p:cNvSpPr>
            <a:spLocks noChangeArrowheads="1"/>
          </p:cNvSpPr>
          <p:nvPr/>
        </p:nvSpPr>
        <p:spPr bwMode="auto">
          <a:xfrm>
            <a:off x="2932112" y="2743200"/>
            <a:ext cx="5449888" cy="523220"/>
          </a:xfrm>
          <a:prstGeom prst="rect">
            <a:avLst/>
          </a:prstGeom>
          <a:noFill/>
          <a:ln w="9525">
            <a:noFill/>
            <a:miter lim="800000"/>
            <a:headEnd/>
            <a:tailEnd/>
          </a:ln>
        </p:spPr>
        <p:txBody>
          <a:bodyPr wrap="square">
            <a:spAutoFit/>
          </a:bodyPr>
          <a:lstStyle/>
          <a:p>
            <a:r>
              <a:rPr lang="en-US" sz="2800" u="sng" dirty="0" smtClean="0">
                <a:solidFill>
                  <a:srgbClr val="FF0000"/>
                </a:solidFill>
                <a:latin typeface="Book Antiqua" pitchFamily="18" charset="0"/>
              </a:rPr>
              <a:t>Address </a:t>
            </a:r>
            <a:r>
              <a:rPr lang="en-US" sz="2800" u="sng" dirty="0">
                <a:solidFill>
                  <a:srgbClr val="FF0000"/>
                </a:solidFill>
                <a:latin typeface="Book Antiqua" pitchFamily="18" charset="0"/>
              </a:rPr>
              <a:t>Update Req</a:t>
            </a:r>
            <a:r>
              <a:rPr lang="en-US" sz="2800" dirty="0">
                <a:solidFill>
                  <a:srgbClr val="FF0000"/>
                </a:solidFill>
                <a:latin typeface="Book Antiqua" pitchFamily="18" charset="0"/>
              </a:rPr>
              <a:t>uired</a:t>
            </a:r>
          </a:p>
        </p:txBody>
      </p:sp>
      <p:sp>
        <p:nvSpPr>
          <p:cNvPr id="95239" name="Text Box 8"/>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pPr>
                <a:defRPr/>
              </a:pPr>
              <a:t>85</a:t>
            </a:fld>
            <a:endParaRPr lang="en-US" dirty="0"/>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p:cNvSpPr>
            <a:spLocks noChangeArrowheads="1"/>
          </p:cNvSpPr>
          <p:nvPr/>
        </p:nvSpPr>
        <p:spPr bwMode="auto">
          <a:xfrm>
            <a:off x="4343400" y="1524000"/>
            <a:ext cx="3886200" cy="523220"/>
          </a:xfrm>
          <a:prstGeom prst="rect">
            <a:avLst/>
          </a:prstGeom>
          <a:noFill/>
          <a:ln w="9525">
            <a:noFill/>
            <a:miter lim="800000"/>
            <a:headEnd/>
            <a:tailEnd/>
          </a:ln>
        </p:spPr>
        <p:txBody>
          <a:bodyPr wrap="square">
            <a:spAutoFit/>
          </a:bodyPr>
          <a:lstStyle/>
          <a:p>
            <a:r>
              <a:rPr lang="en-US" sz="2800" u="sng" dirty="0">
                <a:solidFill>
                  <a:srgbClr val="C00000"/>
                </a:solidFill>
                <a:latin typeface="Book Antiqua" pitchFamily="18" charset="0"/>
              </a:rPr>
              <a:t>Assistance Required</a:t>
            </a:r>
          </a:p>
        </p:txBody>
      </p:sp>
      <p:sp>
        <p:nvSpPr>
          <p:cNvPr id="96260" name="Rectangle 7"/>
          <p:cNvSpPr>
            <a:spLocks noChangeArrowheads="1"/>
          </p:cNvSpPr>
          <p:nvPr/>
        </p:nvSpPr>
        <p:spPr bwMode="auto">
          <a:xfrm>
            <a:off x="1066800" y="2047220"/>
            <a:ext cx="7696200" cy="4048780"/>
          </a:xfrm>
          <a:prstGeom prst="rect">
            <a:avLst/>
          </a:prstGeom>
          <a:noFill/>
          <a:ln w="9525">
            <a:noFill/>
            <a:miter lim="800000"/>
            <a:headEnd/>
            <a:tailEnd/>
          </a:ln>
        </p:spPr>
        <p:txBody>
          <a:bodyPr/>
          <a:lstStyle/>
          <a:p>
            <a:pPr marL="609600" indent="-609600">
              <a:spcBef>
                <a:spcPct val="50000"/>
              </a:spcBef>
              <a:buFont typeface="Arial" pitchFamily="34" charset="0"/>
              <a:buChar char="•"/>
            </a:pPr>
            <a:r>
              <a:rPr lang="en-US" sz="2400" dirty="0" smtClean="0"/>
              <a:t>If Voter wishes voter may use the ICE unit for assistance.</a:t>
            </a:r>
          </a:p>
          <a:p>
            <a:pPr marL="609600" indent="-609600">
              <a:spcBef>
                <a:spcPct val="50000"/>
              </a:spcBef>
              <a:buFont typeface="Arial" pitchFamily="34" charset="0"/>
              <a:buChar char="•"/>
            </a:pPr>
            <a:r>
              <a:rPr lang="en-US" sz="2400" dirty="0" smtClean="0"/>
              <a:t>If </a:t>
            </a:r>
            <a:r>
              <a:rPr lang="en-US" sz="2400" dirty="0"/>
              <a:t>voter has no one to assist,  the clerk shall provide two poll workers to provide assistance</a:t>
            </a:r>
            <a:r>
              <a:rPr lang="en-US" sz="2400" dirty="0" smtClean="0"/>
              <a:t>. When voting without the ICE unit.</a:t>
            </a:r>
          </a:p>
          <a:p>
            <a:pPr marL="609600" indent="-609600">
              <a:spcBef>
                <a:spcPct val="50000"/>
              </a:spcBef>
              <a:buFont typeface="Arial" pitchFamily="34" charset="0"/>
              <a:buChar char="•"/>
            </a:pPr>
            <a:r>
              <a:rPr lang="en-US" sz="2400" dirty="0" smtClean="0"/>
              <a:t>Assistance may be given in completing required forms such as, change of address or Provisional Envelopes.  The Voter must sign. </a:t>
            </a:r>
            <a:endParaRPr lang="en-US" sz="2400" dirty="0"/>
          </a:p>
        </p:txBody>
      </p:sp>
      <p:sp>
        <p:nvSpPr>
          <p:cNvPr id="96261" name="Text Box 9"/>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86</a:t>
            </a:fld>
            <a:endParaRPr lang="en-US" dirty="0"/>
          </a:p>
        </p:txBody>
      </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2743200" y="1371600"/>
            <a:ext cx="6019800" cy="492443"/>
          </a:xfrm>
          <a:prstGeom prst="rect">
            <a:avLst/>
          </a:prstGeom>
          <a:noFill/>
          <a:ln w="9525">
            <a:noFill/>
            <a:miter lim="800000"/>
            <a:headEnd/>
            <a:tailEnd/>
          </a:ln>
        </p:spPr>
        <p:txBody>
          <a:bodyPr wrap="square">
            <a:spAutoFit/>
          </a:bodyPr>
          <a:lstStyle/>
          <a:p>
            <a:pPr marL="628650" indent="-628650">
              <a:tabLst>
                <a:tab pos="628650" algn="l"/>
              </a:tabLst>
            </a:pPr>
            <a:r>
              <a:rPr lang="en-US" sz="2600" u="sng" dirty="0"/>
              <a:t>3. 	Voter Signs Precinct Register</a:t>
            </a:r>
          </a:p>
        </p:txBody>
      </p:sp>
      <p:sp>
        <p:nvSpPr>
          <p:cNvPr id="98308" name="Rectangle 4"/>
          <p:cNvSpPr>
            <a:spLocks noGrp="1" noChangeArrowheads="1"/>
          </p:cNvSpPr>
          <p:nvPr>
            <p:ph type="body" idx="1"/>
          </p:nvPr>
        </p:nvSpPr>
        <p:spPr>
          <a:xfrm>
            <a:off x="1066800" y="2133600"/>
            <a:ext cx="7543800" cy="4267200"/>
          </a:xfrm>
        </p:spPr>
        <p:txBody>
          <a:bodyPr/>
          <a:lstStyle/>
          <a:p>
            <a:pPr marL="609600" indent="-609600" eaLnBrk="1" hangingPunct="1">
              <a:lnSpc>
                <a:spcPct val="90000"/>
              </a:lnSpc>
              <a:spcBef>
                <a:spcPct val="50000"/>
              </a:spcBef>
            </a:pPr>
            <a:r>
              <a:rPr lang="en-US" sz="2400" b="1" dirty="0" smtClean="0"/>
              <a:t>Direct the voter to sign the precinct register.</a:t>
            </a:r>
          </a:p>
          <a:p>
            <a:pPr marL="609600" indent="-609600" eaLnBrk="1" hangingPunct="1">
              <a:lnSpc>
                <a:spcPct val="90000"/>
              </a:lnSpc>
              <a:spcBef>
                <a:spcPct val="50000"/>
              </a:spcBef>
            </a:pPr>
            <a:r>
              <a:rPr lang="en-US" sz="2400" b="1" dirty="0" smtClean="0"/>
              <a:t>Compare the voter’s signature with the signature on the photo ID and the precinct register.</a:t>
            </a:r>
          </a:p>
          <a:p>
            <a:pPr marL="609600" indent="-609600" eaLnBrk="1" hangingPunct="1">
              <a:lnSpc>
                <a:spcPct val="90000"/>
              </a:lnSpc>
              <a:spcBef>
                <a:spcPct val="50000"/>
              </a:spcBef>
            </a:pPr>
            <a:r>
              <a:rPr lang="en-US" sz="2400" b="1" dirty="0" smtClean="0">
                <a:solidFill>
                  <a:srgbClr val="0070C0"/>
                </a:solidFill>
              </a:rPr>
              <a:t>If the signature does not match, </a:t>
            </a:r>
            <a:r>
              <a:rPr lang="en-US" sz="2400" b="1" u="sng" dirty="0" smtClean="0">
                <a:solidFill>
                  <a:srgbClr val="0070C0"/>
                </a:solidFill>
              </a:rPr>
              <a:t>have the voter sign</a:t>
            </a:r>
            <a:r>
              <a:rPr lang="en-US" sz="2400" b="1" dirty="0" smtClean="0">
                <a:solidFill>
                  <a:srgbClr val="0070C0"/>
                </a:solidFill>
              </a:rPr>
              <a:t> the affidavit “When Signature Is Different”.  </a:t>
            </a:r>
          </a:p>
          <a:p>
            <a:pPr marL="609600" indent="-609600" eaLnBrk="1" hangingPunct="1">
              <a:lnSpc>
                <a:spcPct val="90000"/>
              </a:lnSpc>
              <a:spcBef>
                <a:spcPct val="50000"/>
              </a:spcBef>
            </a:pPr>
            <a:r>
              <a:rPr lang="en-US" sz="2400" b="1" dirty="0" smtClean="0">
                <a:solidFill>
                  <a:schemeClr val="tx1">
                    <a:lumMod val="95000"/>
                    <a:lumOff val="5000"/>
                  </a:schemeClr>
                </a:solidFill>
              </a:rPr>
              <a:t>If the difference is </a:t>
            </a:r>
            <a:r>
              <a:rPr lang="en-US" sz="2400" b="1" u="sng" dirty="0" smtClean="0">
                <a:solidFill>
                  <a:schemeClr val="tx1">
                    <a:lumMod val="95000"/>
                    <a:lumOff val="5000"/>
                  </a:schemeClr>
                </a:solidFill>
              </a:rPr>
              <a:t>not</a:t>
            </a:r>
            <a:r>
              <a:rPr lang="en-US" sz="2400" b="1" dirty="0" smtClean="0">
                <a:solidFill>
                  <a:schemeClr val="tx1">
                    <a:lumMod val="95000"/>
                    <a:lumOff val="5000"/>
                  </a:schemeClr>
                </a:solidFill>
              </a:rPr>
              <a:t> due to a temporary situation and is a permanent signature change, have the voter also sign a Voter Registration Application Form.</a:t>
            </a:r>
          </a:p>
        </p:txBody>
      </p:sp>
      <p:sp>
        <p:nvSpPr>
          <p:cNvPr id="98309" name="Text Box 6"/>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87</a:t>
            </a:fld>
            <a:endParaRPr lang="en-US" dirty="0"/>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a:xfrm>
            <a:off x="1143000" y="1828800"/>
            <a:ext cx="2743200" cy="2133600"/>
          </a:xfrm>
        </p:spPr>
        <p:txBody>
          <a:bodyPr/>
          <a:lstStyle/>
          <a:p>
            <a:pPr eaLnBrk="1" hangingPunct="1"/>
            <a:r>
              <a:rPr lang="en-US" sz="4000" dirty="0" smtClean="0"/>
              <a:t>To be signed by voter.</a:t>
            </a:r>
          </a:p>
        </p:txBody>
      </p:sp>
      <p:sp>
        <p:nvSpPr>
          <p:cNvPr id="99332" name="Rectangle 3"/>
          <p:cNvSpPr>
            <a:spLocks noGrp="1" noChangeArrowheads="1"/>
          </p:cNvSpPr>
          <p:nvPr>
            <p:ph type="body" idx="1"/>
          </p:nvPr>
        </p:nvSpPr>
        <p:spPr>
          <a:xfrm>
            <a:off x="3886200" y="1295400"/>
            <a:ext cx="4800600" cy="5105400"/>
          </a:xfrm>
        </p:spPr>
        <p:txBody>
          <a:bodyPr/>
          <a:lstStyle/>
          <a:p>
            <a:pPr eaLnBrk="1" hangingPunct="1"/>
            <a:endParaRPr lang="en-US" dirty="0" smtClean="0"/>
          </a:p>
        </p:txBody>
      </p:sp>
      <p:pic>
        <p:nvPicPr>
          <p:cNvPr id="99333" name="Picture 4" descr="Signature is different"/>
          <p:cNvPicPr>
            <a:picLocks noChangeAspect="1" noChangeArrowheads="1"/>
          </p:cNvPicPr>
          <p:nvPr/>
        </p:nvPicPr>
        <p:blipFill>
          <a:blip r:embed="rId2" cstate="print"/>
          <a:srcRect/>
          <a:stretch>
            <a:fillRect/>
          </a:stretch>
        </p:blipFill>
        <p:spPr bwMode="auto">
          <a:xfrm>
            <a:off x="3962400" y="990600"/>
            <a:ext cx="5181600" cy="5334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88</a:t>
            </a:fld>
            <a:endParaRPr lang="en-US" dirty="0"/>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066800" y="1828800"/>
            <a:ext cx="7696200" cy="488950"/>
          </a:xfrm>
          <a:prstGeom prst="rect">
            <a:avLst/>
          </a:prstGeom>
          <a:noFill/>
          <a:ln w="9525">
            <a:noFill/>
            <a:miter lim="800000"/>
            <a:headEnd/>
            <a:tailEnd/>
          </a:ln>
        </p:spPr>
        <p:txBody>
          <a:bodyPr>
            <a:spAutoFit/>
          </a:bodyPr>
          <a:lstStyle/>
          <a:p>
            <a:pPr marL="628650" indent="-628650">
              <a:tabLst>
                <a:tab pos="628650" algn="l"/>
              </a:tabLst>
            </a:pPr>
            <a:r>
              <a:rPr lang="en-US" sz="2600" dirty="0"/>
              <a:t>4. 	</a:t>
            </a:r>
            <a:r>
              <a:rPr lang="en-US" sz="2600" u="sng" dirty="0"/>
              <a:t>Voter Authorized to Vote</a:t>
            </a:r>
          </a:p>
        </p:txBody>
      </p:sp>
      <p:sp>
        <p:nvSpPr>
          <p:cNvPr id="100356" name="Rectangle 6"/>
          <p:cNvSpPr>
            <a:spLocks noGrp="1" noChangeArrowheads="1"/>
          </p:cNvSpPr>
          <p:nvPr>
            <p:ph type="body" idx="1"/>
          </p:nvPr>
        </p:nvSpPr>
        <p:spPr>
          <a:xfrm>
            <a:off x="1066800" y="2514600"/>
            <a:ext cx="7772400" cy="3962400"/>
          </a:xfrm>
        </p:spPr>
        <p:txBody>
          <a:bodyPr/>
          <a:lstStyle/>
          <a:p>
            <a:pPr marL="0" indent="0" algn="ctr" eaLnBrk="1" hangingPunct="1">
              <a:buFontTx/>
              <a:buNone/>
            </a:pPr>
            <a:r>
              <a:rPr lang="en-US" sz="2400" b="1" dirty="0" smtClean="0"/>
              <a:t>If the voter is in the proper precinct,</a:t>
            </a:r>
          </a:p>
          <a:p>
            <a:pPr marL="0" indent="0" algn="ctr" eaLnBrk="1" hangingPunct="1">
              <a:buFontTx/>
              <a:buNone/>
            </a:pPr>
            <a:r>
              <a:rPr lang="en-US" sz="2400" b="1" dirty="0" smtClean="0">
                <a:solidFill>
                  <a:srgbClr val="FF0000"/>
                </a:solidFill>
              </a:rPr>
              <a:t>AND</a:t>
            </a:r>
          </a:p>
          <a:p>
            <a:pPr marL="0" indent="0" algn="ctr" eaLnBrk="1" hangingPunct="1">
              <a:buFontTx/>
              <a:buNone/>
            </a:pPr>
            <a:r>
              <a:rPr lang="en-US" sz="2400" b="1" dirty="0" smtClean="0"/>
              <a:t>If the voter has the proper identification,</a:t>
            </a:r>
          </a:p>
          <a:p>
            <a:pPr marL="0" indent="0" algn="ctr" eaLnBrk="1" hangingPunct="1">
              <a:buFontTx/>
              <a:buNone/>
            </a:pPr>
            <a:r>
              <a:rPr lang="en-US" sz="2400" b="1" dirty="0" smtClean="0">
                <a:solidFill>
                  <a:srgbClr val="FF0000"/>
                </a:solidFill>
              </a:rPr>
              <a:t>AND</a:t>
            </a:r>
          </a:p>
          <a:p>
            <a:pPr marL="0" indent="0" algn="ctr" eaLnBrk="1" hangingPunct="1">
              <a:buFontTx/>
              <a:buNone/>
            </a:pPr>
            <a:r>
              <a:rPr lang="en-US" sz="2400" b="1" dirty="0" smtClean="0"/>
              <a:t>The inspector is satisfied the person </a:t>
            </a:r>
          </a:p>
          <a:p>
            <a:pPr marL="0" indent="0" algn="ctr" eaLnBrk="1" hangingPunct="1">
              <a:buFontTx/>
              <a:buNone/>
            </a:pPr>
            <a:r>
              <a:rPr lang="en-US" sz="2400" b="1" dirty="0" smtClean="0"/>
              <a:t>is entitled to vote,</a:t>
            </a:r>
          </a:p>
          <a:p>
            <a:pPr marL="0" indent="0" algn="ctr" eaLnBrk="1" hangingPunct="1">
              <a:buFontTx/>
              <a:buNone/>
            </a:pPr>
            <a:r>
              <a:rPr lang="en-US" sz="2400" b="1" dirty="0" smtClean="0">
                <a:solidFill>
                  <a:srgbClr val="FF0000"/>
                </a:solidFill>
              </a:rPr>
              <a:t>THEN</a:t>
            </a:r>
          </a:p>
          <a:p>
            <a:pPr marL="0" indent="0" algn="ctr" eaLnBrk="1" hangingPunct="1">
              <a:buFontTx/>
              <a:buNone/>
            </a:pPr>
            <a:r>
              <a:rPr lang="en-US" sz="2400" b="1" dirty="0" smtClean="0"/>
              <a:t>The voter may continue the voting process. </a:t>
            </a:r>
          </a:p>
        </p:txBody>
      </p:sp>
      <p:sp>
        <p:nvSpPr>
          <p:cNvPr id="100357"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89</a:t>
            </a:fld>
            <a:endParaRPr 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581400" y="1219200"/>
            <a:ext cx="5334000" cy="990600"/>
          </a:xfrm>
        </p:spPr>
        <p:txBody>
          <a:bodyPr/>
          <a:lstStyle/>
          <a:p>
            <a:pPr algn="l" eaLnBrk="1" hangingPunct="1">
              <a:buClr>
                <a:srgbClr val="FF0000"/>
              </a:buClr>
              <a:buFont typeface="Wingdings" pitchFamily="2" charset="2"/>
              <a:buChar char="§"/>
            </a:pPr>
            <a:r>
              <a:rPr lang="en-US" sz="3600" b="1" dirty="0" smtClean="0">
                <a:solidFill>
                  <a:schemeClr val="accent2"/>
                </a:solidFill>
                <a:latin typeface="Book Antiqua" pitchFamily="18" charset="0"/>
              </a:rPr>
              <a:t> Legal Elections</a:t>
            </a:r>
          </a:p>
        </p:txBody>
      </p:sp>
      <p:sp>
        <p:nvSpPr>
          <p:cNvPr id="13316" name="Rectangle 3"/>
          <p:cNvSpPr>
            <a:spLocks noGrp="1" noChangeArrowheads="1"/>
          </p:cNvSpPr>
          <p:nvPr>
            <p:ph type="body" idx="1"/>
          </p:nvPr>
        </p:nvSpPr>
        <p:spPr>
          <a:xfrm>
            <a:off x="1066800" y="2667000"/>
            <a:ext cx="7696200" cy="2743200"/>
          </a:xfrm>
        </p:spPr>
        <p:txBody>
          <a:bodyPr/>
          <a:lstStyle/>
          <a:p>
            <a:pPr marL="0" indent="0" algn="ctr" eaLnBrk="1" hangingPunct="1">
              <a:spcBef>
                <a:spcPct val="0"/>
              </a:spcBef>
              <a:buFontTx/>
              <a:buNone/>
            </a:pPr>
            <a:r>
              <a:rPr lang="en-US" sz="2400" b="1" dirty="0" smtClean="0"/>
              <a:t>It is illegal to conduct an election in any way that benefits or favors one or more candidates. </a:t>
            </a:r>
          </a:p>
          <a:p>
            <a:pPr marL="0" indent="0" algn="ctr" eaLnBrk="1" hangingPunct="1">
              <a:spcBef>
                <a:spcPct val="0"/>
              </a:spcBef>
              <a:buFontTx/>
              <a:buNone/>
            </a:pPr>
            <a:endParaRPr lang="en-US" sz="2400" b="1" dirty="0" smtClean="0"/>
          </a:p>
          <a:p>
            <a:pPr marL="0" indent="0" algn="ctr" eaLnBrk="1" hangingPunct="1">
              <a:spcBef>
                <a:spcPct val="0"/>
              </a:spcBef>
              <a:buFontTx/>
              <a:buNone/>
            </a:pPr>
            <a:endParaRPr lang="en-US" sz="2400" b="1" dirty="0" smtClean="0"/>
          </a:p>
          <a:p>
            <a:pPr marL="0" indent="0" algn="ctr" eaLnBrk="1" hangingPunct="1">
              <a:spcBef>
                <a:spcPct val="0"/>
              </a:spcBef>
              <a:buFontTx/>
              <a:buNone/>
            </a:pPr>
            <a:r>
              <a:rPr lang="en-US" sz="2400" b="1" dirty="0" smtClean="0"/>
              <a:t>Violating state or federal law </a:t>
            </a:r>
          </a:p>
          <a:p>
            <a:pPr marL="0" indent="0" algn="ctr" eaLnBrk="1" hangingPunct="1">
              <a:spcBef>
                <a:spcPct val="0"/>
              </a:spcBef>
              <a:buFontTx/>
              <a:buNone/>
            </a:pPr>
            <a:r>
              <a:rPr lang="en-US" sz="2400" b="1" u="sng" dirty="0" smtClean="0"/>
              <a:t> resulting in criminal charges.</a:t>
            </a:r>
          </a:p>
        </p:txBody>
      </p:sp>
      <p:sp>
        <p:nvSpPr>
          <p:cNvPr id="13317" name="Text Box 5"/>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a:t>
            </a:fld>
            <a:endParaRPr lang="en-US" dirty="0"/>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066800" y="2209800"/>
            <a:ext cx="7696200" cy="4114800"/>
          </a:xfrm>
        </p:spPr>
        <p:txBody>
          <a:bodyPr/>
          <a:lstStyle/>
          <a:p>
            <a:pPr marL="609600" indent="-609600" eaLnBrk="1" hangingPunct="1">
              <a:lnSpc>
                <a:spcPct val="90000"/>
              </a:lnSpc>
              <a:spcBef>
                <a:spcPct val="50000"/>
              </a:spcBef>
            </a:pPr>
            <a:r>
              <a:rPr lang="en-US" sz="2800" b="1" dirty="0" smtClean="0"/>
              <a:t>The inspector should record the ballot stub number and initial the poll register.</a:t>
            </a:r>
          </a:p>
          <a:p>
            <a:pPr marL="609600" indent="-609600" eaLnBrk="1" hangingPunct="1">
              <a:lnSpc>
                <a:spcPct val="90000"/>
              </a:lnSpc>
              <a:spcBef>
                <a:spcPct val="50000"/>
              </a:spcBef>
            </a:pPr>
            <a:r>
              <a:rPr lang="en-US" sz="2800" b="1" dirty="0" smtClean="0">
                <a:solidFill>
                  <a:srgbClr val="C00000"/>
                </a:solidFill>
              </a:rPr>
              <a:t>The voter should be issued a ballot, security folder, and Audit Ticket. </a:t>
            </a:r>
          </a:p>
          <a:p>
            <a:pPr marL="609600" indent="-609600" eaLnBrk="1" hangingPunct="1">
              <a:lnSpc>
                <a:spcPct val="90000"/>
              </a:lnSpc>
              <a:spcBef>
                <a:spcPct val="50000"/>
              </a:spcBef>
            </a:pPr>
            <a:r>
              <a:rPr lang="en-US" sz="2800" b="1" dirty="0" smtClean="0"/>
              <a:t>Audit ticket should be taken from voter by ICE clerk </a:t>
            </a:r>
            <a:r>
              <a:rPr lang="en-US" sz="2800" b="1" u="sng" dirty="0" smtClean="0"/>
              <a:t>prior</a:t>
            </a:r>
            <a:r>
              <a:rPr lang="en-US" sz="2800" b="1" dirty="0" smtClean="0"/>
              <a:t> to inserting ballot into Tabulator.  </a:t>
            </a:r>
          </a:p>
          <a:p>
            <a:pPr marL="609600" indent="-609600" eaLnBrk="1" hangingPunct="1">
              <a:lnSpc>
                <a:spcPct val="90000"/>
              </a:lnSpc>
              <a:spcBef>
                <a:spcPct val="50000"/>
              </a:spcBef>
              <a:buNone/>
            </a:pPr>
            <a:r>
              <a:rPr lang="en-US" sz="2400" b="1" dirty="0" smtClean="0"/>
              <a:t>     </a:t>
            </a:r>
          </a:p>
          <a:p>
            <a:pPr marL="609600" indent="-609600" eaLnBrk="1" hangingPunct="1">
              <a:lnSpc>
                <a:spcPct val="90000"/>
              </a:lnSpc>
              <a:spcBef>
                <a:spcPct val="50000"/>
              </a:spcBef>
            </a:pPr>
            <a:endParaRPr lang="en-US" sz="2800" b="1" dirty="0" smtClean="0">
              <a:solidFill>
                <a:srgbClr val="FF0000"/>
              </a:solidFill>
            </a:endParaRPr>
          </a:p>
        </p:txBody>
      </p:sp>
      <p:sp>
        <p:nvSpPr>
          <p:cNvPr id="101380" name="Text Box 6"/>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90</a:t>
            </a:fld>
            <a:endParaRPr lang="en-US" dirty="0"/>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817790"/>
            <a:ext cx="7924800" cy="4056495"/>
          </a:xfrm>
          <a:prstGeom prst="rect">
            <a:avLst/>
          </a:prstGeom>
        </p:spPr>
        <p:txBody>
          <a:bodyPr wrap="square">
            <a:spAutoFit/>
          </a:bodyPr>
          <a:lstStyle/>
          <a:p>
            <a:pPr marL="609600" indent="-609600" eaLnBrk="1" hangingPunct="1">
              <a:lnSpc>
                <a:spcPct val="90000"/>
              </a:lnSpc>
              <a:spcBef>
                <a:spcPct val="50000"/>
              </a:spcBef>
            </a:pPr>
            <a:r>
              <a:rPr lang="en-US" sz="2800" u="sng" dirty="0" smtClean="0">
                <a:solidFill>
                  <a:srgbClr val="FF0000"/>
                </a:solidFill>
              </a:rPr>
              <a:t>The voter should be given this explanation of the voting procedures.  </a:t>
            </a:r>
          </a:p>
          <a:p>
            <a:pPr marL="609600" indent="-609600" eaLnBrk="1" hangingPunct="1">
              <a:lnSpc>
                <a:spcPct val="90000"/>
              </a:lnSpc>
              <a:spcBef>
                <a:spcPct val="50000"/>
              </a:spcBef>
              <a:buFont typeface="Arial" pitchFamily="34" charset="0"/>
              <a:buChar char="•"/>
            </a:pPr>
            <a:r>
              <a:rPr lang="en-US" sz="2800" i="1" dirty="0" smtClean="0"/>
              <a:t>Take your ballot to the voting booth    </a:t>
            </a:r>
          </a:p>
          <a:p>
            <a:pPr marL="609600" indent="-609600" eaLnBrk="1" hangingPunct="1">
              <a:lnSpc>
                <a:spcPct val="90000"/>
              </a:lnSpc>
              <a:spcBef>
                <a:spcPct val="50000"/>
              </a:spcBef>
              <a:buFont typeface="Arial" pitchFamily="34" charset="0"/>
              <a:buChar char="•"/>
            </a:pPr>
            <a:r>
              <a:rPr lang="en-US" sz="2800" i="1" dirty="0" smtClean="0">
                <a:solidFill>
                  <a:srgbClr val="C00000"/>
                </a:solidFill>
              </a:rPr>
              <a:t>Fill in the oval next to your choice completely.   Point to example.</a:t>
            </a:r>
          </a:p>
          <a:p>
            <a:pPr marL="609600" indent="-609600" eaLnBrk="1" hangingPunct="1">
              <a:lnSpc>
                <a:spcPct val="90000"/>
              </a:lnSpc>
              <a:spcBef>
                <a:spcPct val="50000"/>
              </a:spcBef>
              <a:buFont typeface="Arial" pitchFamily="34" charset="0"/>
              <a:buChar char="•"/>
            </a:pPr>
            <a:r>
              <a:rPr lang="en-US" sz="2800" i="1" dirty="0" smtClean="0"/>
              <a:t>Give the Audit ticket to the ICE Clerk, and place your ballot in the tabulator </a:t>
            </a:r>
          </a:p>
          <a:p>
            <a:pPr marL="609600" indent="-609600" eaLnBrk="1" hangingPunct="1">
              <a:lnSpc>
                <a:spcPct val="90000"/>
              </a:lnSpc>
              <a:spcBef>
                <a:spcPct val="50000"/>
              </a:spcBef>
              <a:buFont typeface="Arial" pitchFamily="34" charset="0"/>
              <a:buChar char="•"/>
            </a:pPr>
            <a:r>
              <a:rPr lang="en-US" sz="2800" i="1" dirty="0" smtClean="0">
                <a:solidFill>
                  <a:srgbClr val="C00000"/>
                </a:solidFill>
              </a:rPr>
              <a:t>After the bell rings, you may leave.</a:t>
            </a:r>
          </a:p>
        </p:txBody>
      </p:sp>
      <p:sp>
        <p:nvSpPr>
          <p:cNvPr id="5" name="Slide Number Placeholder 4"/>
          <p:cNvSpPr>
            <a:spLocks noGrp="1"/>
          </p:cNvSpPr>
          <p:nvPr>
            <p:ph type="sldNum" sz="quarter" idx="12"/>
          </p:nvPr>
        </p:nvSpPr>
        <p:spPr/>
        <p:txBody>
          <a:bodyPr/>
          <a:lstStyle/>
          <a:p>
            <a:pPr>
              <a:defRPr/>
            </a:pPr>
            <a:fld id="{06831146-9872-402D-8191-18C7B43CB45F}" type="slidenum">
              <a:rPr lang="en-US" smtClean="0"/>
              <a:pPr>
                <a:defRPr/>
              </a:pPr>
              <a:t>91</a:t>
            </a:fld>
            <a:endParaRPr lang="en-US" dirty="0"/>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4"/>
          <p:cNvSpPr>
            <a:spLocks noGrp="1" noChangeArrowheads="1"/>
          </p:cNvSpPr>
          <p:nvPr>
            <p:ph type="title"/>
          </p:nvPr>
        </p:nvSpPr>
        <p:spPr>
          <a:xfrm>
            <a:off x="1143000" y="3352800"/>
            <a:ext cx="3505200" cy="1143000"/>
          </a:xfrm>
        </p:spPr>
        <p:txBody>
          <a:bodyPr/>
          <a:lstStyle/>
          <a:p>
            <a:pPr eaLnBrk="1" hangingPunct="1"/>
            <a:r>
              <a:rPr lang="en-US" dirty="0" smtClean="0"/>
              <a:t>Audit Ticket</a:t>
            </a:r>
          </a:p>
        </p:txBody>
      </p:sp>
      <p:sp>
        <p:nvSpPr>
          <p:cNvPr id="102404" name="Rectangle 5"/>
          <p:cNvSpPr>
            <a:spLocks noGrp="1" noChangeArrowheads="1"/>
          </p:cNvSpPr>
          <p:nvPr>
            <p:ph type="body" sz="half" idx="1"/>
          </p:nvPr>
        </p:nvSpPr>
        <p:spPr>
          <a:xfrm>
            <a:off x="457200" y="1600201"/>
            <a:ext cx="4038600" cy="533400"/>
          </a:xfrm>
        </p:spPr>
        <p:txBody>
          <a:bodyPr/>
          <a:lstStyle/>
          <a:p>
            <a:pPr eaLnBrk="1" hangingPunct="1"/>
            <a:endParaRPr lang="en-US" dirty="0" smtClean="0"/>
          </a:p>
        </p:txBody>
      </p:sp>
      <p:sp>
        <p:nvSpPr>
          <p:cNvPr id="102405" name="Rectangle 6"/>
          <p:cNvSpPr>
            <a:spLocks noGrp="1" noChangeArrowheads="1"/>
          </p:cNvSpPr>
          <p:nvPr>
            <p:ph type="body" sz="half" idx="2"/>
          </p:nvPr>
        </p:nvSpPr>
        <p:spPr/>
        <p:txBody>
          <a:bodyPr/>
          <a:lstStyle/>
          <a:p>
            <a:pPr eaLnBrk="1" hangingPunct="1"/>
            <a:endParaRPr lang="en-US" dirty="0" smtClean="0"/>
          </a:p>
        </p:txBody>
      </p:sp>
      <p:graphicFrame>
        <p:nvGraphicFramePr>
          <p:cNvPr id="7" name="Object 6"/>
          <p:cNvGraphicFramePr>
            <a:graphicFrameLocks noChangeAspect="1"/>
          </p:cNvGraphicFramePr>
          <p:nvPr/>
        </p:nvGraphicFramePr>
        <p:xfrm>
          <a:off x="4953000" y="2362200"/>
          <a:ext cx="3124200" cy="2895600"/>
        </p:xfrm>
        <a:graphic>
          <a:graphicData uri="http://schemas.openxmlformats.org/presentationml/2006/ole">
            <mc:AlternateContent xmlns:mc="http://schemas.openxmlformats.org/markup-compatibility/2006">
              <mc:Choice xmlns:v="urn:schemas-microsoft-com:vml" Requires="v">
                <p:oleObj spid="_x0000_s122925" name="Acrobat Document" r:id="rId3" imgW="2293333" imgH="1577477" progId="AcroExch.Document.11">
                  <p:embed/>
                </p:oleObj>
              </mc:Choice>
              <mc:Fallback>
                <p:oleObj name="Acrobat Document" r:id="rId3" imgW="2293333" imgH="1577477" progId="AcroExch.Document.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312420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AB227E44-06B7-499D-8985-F95A7E2BD301}" type="slidenum">
              <a:rPr lang="en-US" smtClean="0"/>
              <a:pPr>
                <a:defRPr/>
              </a:pPr>
              <a:t>92</a:t>
            </a:fld>
            <a:endParaRPr lang="en-US" dirty="0"/>
          </a:p>
        </p:txBody>
      </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ChangeArrowheads="1"/>
          </p:cNvSpPr>
          <p:nvPr/>
        </p:nvSpPr>
        <p:spPr bwMode="auto">
          <a:xfrm>
            <a:off x="3276600" y="990600"/>
            <a:ext cx="5562600" cy="646331"/>
          </a:xfrm>
          <a:prstGeom prst="rect">
            <a:avLst/>
          </a:prstGeom>
          <a:noFill/>
          <a:ln w="9525">
            <a:noFill/>
            <a:miter lim="800000"/>
            <a:headEnd/>
            <a:tailEnd/>
          </a:ln>
        </p:spPr>
        <p:txBody>
          <a:bodyPr wrap="square">
            <a:spAutoFit/>
          </a:bodyPr>
          <a:lstStyle/>
          <a:p>
            <a:pPr marL="514350" indent="-514350">
              <a:spcBef>
                <a:spcPct val="20000"/>
              </a:spcBef>
              <a:buClr>
                <a:srgbClr val="FF0000"/>
              </a:buClr>
              <a:tabLst>
                <a:tab pos="457200" algn="l"/>
              </a:tabLst>
            </a:pPr>
            <a:r>
              <a:rPr lang="en-US" sz="3600" u="sng" dirty="0" smtClean="0">
                <a:solidFill>
                  <a:schemeClr val="accent2"/>
                </a:solidFill>
                <a:latin typeface="Book Antiqua" pitchFamily="18" charset="0"/>
              </a:rPr>
              <a:t>5. Voter </a:t>
            </a:r>
            <a:r>
              <a:rPr lang="en-US" sz="3600" u="sng" dirty="0">
                <a:solidFill>
                  <a:schemeClr val="accent2"/>
                </a:solidFill>
                <a:latin typeface="Book Antiqua" pitchFamily="18" charset="0"/>
              </a:rPr>
              <a:t>Votes Ballot </a:t>
            </a:r>
          </a:p>
        </p:txBody>
      </p:sp>
      <p:sp>
        <p:nvSpPr>
          <p:cNvPr id="104452" name="Rectangle 4"/>
          <p:cNvSpPr>
            <a:spLocks noChangeArrowheads="1"/>
          </p:cNvSpPr>
          <p:nvPr/>
        </p:nvSpPr>
        <p:spPr bwMode="auto">
          <a:xfrm>
            <a:off x="1143000" y="1828800"/>
            <a:ext cx="7848600" cy="4114800"/>
          </a:xfrm>
          <a:prstGeom prst="rect">
            <a:avLst/>
          </a:prstGeom>
          <a:noFill/>
          <a:ln w="9525">
            <a:noFill/>
            <a:miter lim="800000"/>
            <a:headEnd/>
            <a:tailEnd/>
          </a:ln>
        </p:spPr>
        <p:txBody>
          <a:bodyPr/>
          <a:lstStyle/>
          <a:p>
            <a:pPr>
              <a:spcBef>
                <a:spcPct val="50000"/>
              </a:spcBef>
            </a:pPr>
            <a:endParaRPr lang="en-US" sz="1000" u="sng" dirty="0" smtClean="0"/>
          </a:p>
          <a:p>
            <a:pPr>
              <a:spcBef>
                <a:spcPct val="50000"/>
              </a:spcBef>
            </a:pPr>
            <a:r>
              <a:rPr lang="en-US" sz="2400" u="sng" dirty="0" smtClean="0"/>
              <a:t>After</a:t>
            </a:r>
            <a:r>
              <a:rPr lang="en-US" sz="2400" dirty="0" smtClean="0"/>
              <a:t> receiving the voter’s Audit Ticket, the ICE Clerk should inform the voter to insert their ballot into the tabulator and to wait for the bell before leaving.</a:t>
            </a:r>
          </a:p>
          <a:p>
            <a:pPr>
              <a:spcBef>
                <a:spcPct val="50000"/>
              </a:spcBef>
            </a:pPr>
            <a:r>
              <a:rPr lang="en-US" sz="2400" dirty="0" smtClean="0">
                <a:solidFill>
                  <a:srgbClr val="C00000"/>
                </a:solidFill>
              </a:rPr>
              <a:t>If </a:t>
            </a:r>
            <a:r>
              <a:rPr lang="en-US" sz="2400" dirty="0">
                <a:solidFill>
                  <a:srgbClr val="C00000"/>
                </a:solidFill>
              </a:rPr>
              <a:t>they </a:t>
            </a:r>
            <a:r>
              <a:rPr lang="en-US" sz="2400" dirty="0" smtClean="0">
                <a:solidFill>
                  <a:srgbClr val="C00000"/>
                </a:solidFill>
              </a:rPr>
              <a:t>make an error on the </a:t>
            </a:r>
            <a:r>
              <a:rPr lang="en-US" sz="2400" dirty="0">
                <a:solidFill>
                  <a:srgbClr val="C00000"/>
                </a:solidFill>
              </a:rPr>
              <a:t>ballot, </a:t>
            </a:r>
            <a:r>
              <a:rPr lang="en-US" sz="2400" dirty="0" smtClean="0">
                <a:solidFill>
                  <a:srgbClr val="C00000"/>
                </a:solidFill>
              </a:rPr>
              <a:t>they </a:t>
            </a:r>
            <a:r>
              <a:rPr lang="en-US" sz="2400" dirty="0">
                <a:solidFill>
                  <a:srgbClr val="C00000"/>
                </a:solidFill>
              </a:rPr>
              <a:t>may choose to vote another ballot, up to 3 attempts to vote a proper ballot</a:t>
            </a:r>
            <a:r>
              <a:rPr lang="en-US" sz="2400" dirty="0" smtClean="0">
                <a:solidFill>
                  <a:srgbClr val="C00000"/>
                </a:solidFill>
              </a:rPr>
              <a:t>.  The ballot with the error is spoiled.</a:t>
            </a:r>
            <a:endParaRPr lang="en-US" sz="2400" dirty="0">
              <a:solidFill>
                <a:srgbClr val="C00000"/>
              </a:solidFill>
            </a:endParaRPr>
          </a:p>
          <a:p>
            <a:pPr>
              <a:spcBef>
                <a:spcPct val="50000"/>
              </a:spcBef>
            </a:pPr>
            <a:r>
              <a:rPr lang="en-US" sz="2400" dirty="0"/>
              <a:t>Once the voter has cast their </a:t>
            </a:r>
            <a:r>
              <a:rPr lang="en-US" sz="2400" dirty="0" smtClean="0"/>
              <a:t>ballot, ICE clerk </a:t>
            </a:r>
            <a:r>
              <a:rPr lang="en-US" sz="2400" dirty="0"/>
              <a:t>will give the voter their </a:t>
            </a:r>
            <a:r>
              <a:rPr lang="en-US" sz="2400" dirty="0" smtClean="0"/>
              <a:t>“I Voted” sticker.</a:t>
            </a:r>
            <a:endParaRPr lang="en-US" sz="2400" dirty="0"/>
          </a:p>
        </p:txBody>
      </p:sp>
      <p:sp>
        <p:nvSpPr>
          <p:cNvPr id="104453"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93</a:t>
            </a:fld>
            <a:endParaRPr lang="en-US" dirty="0"/>
          </a:p>
        </p:txBody>
      </p:sp>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1066800" y="2133600"/>
            <a:ext cx="7696200" cy="3693319"/>
          </a:xfrm>
          <a:prstGeom prst="rect">
            <a:avLst/>
          </a:prstGeom>
          <a:noFill/>
          <a:ln w="9525">
            <a:noFill/>
            <a:miter lim="800000"/>
            <a:headEnd/>
            <a:tailEnd/>
          </a:ln>
        </p:spPr>
        <p:txBody>
          <a:bodyPr wrap="square">
            <a:spAutoFit/>
          </a:bodyPr>
          <a:lstStyle/>
          <a:p>
            <a:pPr marL="628650" indent="-628650">
              <a:buAutoNum type="arabicPeriod" startAt="6"/>
              <a:tabLst>
                <a:tab pos="628650" algn="l"/>
              </a:tabLst>
            </a:pPr>
            <a:r>
              <a:rPr lang="en-US" sz="2600" u="sng" dirty="0" smtClean="0"/>
              <a:t>Never </a:t>
            </a:r>
            <a:r>
              <a:rPr lang="en-US" sz="2600" u="sng" dirty="0"/>
              <a:t>l</a:t>
            </a:r>
            <a:r>
              <a:rPr lang="en-US" sz="2600" u="sng" dirty="0" smtClean="0"/>
              <a:t>ook </a:t>
            </a:r>
            <a:r>
              <a:rPr lang="en-US" sz="2600" u="sng" dirty="0"/>
              <a:t>at a voters ballot for any reason</a:t>
            </a:r>
            <a:r>
              <a:rPr lang="en-US" sz="2600" dirty="0"/>
              <a:t>.  </a:t>
            </a:r>
            <a:r>
              <a:rPr lang="en-US" sz="2600" dirty="0" smtClean="0">
                <a:solidFill>
                  <a:srgbClr val="0070C0"/>
                </a:solidFill>
              </a:rPr>
              <a:t>If the ballot is rejected, look on the tabulator’s monitor for the reason of the rejection.  Inform the voter of the reason.  The voter may need to see Clerk to spoil the ballot and receive a new ballot.  </a:t>
            </a:r>
          </a:p>
          <a:p>
            <a:pPr marL="628650" indent="-628650">
              <a:tabLst>
                <a:tab pos="628650" algn="l"/>
              </a:tabLst>
            </a:pPr>
            <a:endParaRPr lang="en-US" sz="2600" dirty="0" smtClean="0"/>
          </a:p>
          <a:p>
            <a:pPr marL="628650" indent="-628650">
              <a:tabLst>
                <a:tab pos="628650" algn="l"/>
              </a:tabLst>
            </a:pPr>
            <a:r>
              <a:rPr lang="en-US" sz="2600" dirty="0" smtClean="0"/>
              <a:t>7. 	</a:t>
            </a:r>
            <a:r>
              <a:rPr lang="en-US" sz="2600" u="sng" dirty="0" smtClean="0"/>
              <a:t>Voter Leaves.</a:t>
            </a:r>
          </a:p>
          <a:p>
            <a:pPr marL="628650" indent="-628650">
              <a:tabLst>
                <a:tab pos="628650" algn="l"/>
              </a:tabLst>
            </a:pPr>
            <a:r>
              <a:rPr lang="en-US" sz="2600" dirty="0" smtClean="0">
                <a:solidFill>
                  <a:srgbClr val="FF0000"/>
                </a:solidFill>
              </a:rPr>
              <a:t> </a:t>
            </a:r>
            <a:endParaRPr lang="en-US" sz="2600" dirty="0" smtClean="0"/>
          </a:p>
        </p:txBody>
      </p:sp>
      <p:sp>
        <p:nvSpPr>
          <p:cNvPr id="106501"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94</a:t>
            </a:fld>
            <a:endParaRPr lang="en-US" dirty="0"/>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6:</a:t>
            </a:r>
          </a:p>
        </p:txBody>
      </p:sp>
      <p:sp>
        <p:nvSpPr>
          <p:cNvPr id="107524"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SPECIAL SITUATIONS: </a:t>
            </a:r>
          </a:p>
          <a:p>
            <a:pPr algn="ctr"/>
            <a:r>
              <a:rPr lang="en-US" sz="4000" dirty="0">
                <a:solidFill>
                  <a:schemeClr val="accent2"/>
                </a:solidFill>
                <a:latin typeface="Century Gothic" pitchFamily="34" charset="0"/>
              </a:rPr>
              <a:t>WHAT TO DO IF…</a:t>
            </a:r>
          </a:p>
        </p:txBody>
      </p:sp>
      <p:sp>
        <p:nvSpPr>
          <p:cNvPr id="107525" name="Line 4"/>
          <p:cNvSpPr>
            <a:spLocks noChangeShapeType="1"/>
          </p:cNvSpPr>
          <p:nvPr/>
        </p:nvSpPr>
        <p:spPr bwMode="auto">
          <a:xfrm>
            <a:off x="2743200" y="42672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95</a:t>
            </a:fld>
            <a:endParaRPr lang="en-US" dirty="0"/>
          </a:p>
        </p:txBody>
      </p:sp>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body" idx="1"/>
          </p:nvPr>
        </p:nvSpPr>
        <p:spPr>
          <a:xfrm>
            <a:off x="1066800" y="3048000"/>
            <a:ext cx="7848600" cy="1676400"/>
          </a:xfrm>
        </p:spPr>
        <p:txBody>
          <a:bodyPr/>
          <a:lstStyle/>
          <a:p>
            <a:pPr marL="0" indent="0" eaLnBrk="1" hangingPunct="1">
              <a:buFontTx/>
              <a:buNone/>
            </a:pPr>
            <a:r>
              <a:rPr lang="en-US" sz="2400" b="1" dirty="0" smtClean="0"/>
              <a:t>… to allow poll workers to know the proper procedures regarding special situations when the normal processing of a voter presents questions and complexities.</a:t>
            </a:r>
          </a:p>
        </p:txBody>
      </p:sp>
      <p:sp>
        <p:nvSpPr>
          <p:cNvPr id="108548" name="Rectangle 3"/>
          <p:cNvSpPr>
            <a:spLocks noChangeArrowheads="1"/>
          </p:cNvSpPr>
          <p:nvPr/>
        </p:nvSpPr>
        <p:spPr bwMode="auto">
          <a:xfrm>
            <a:off x="2438400" y="15240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08549" name="Text Box 4"/>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96</a:t>
            </a:fld>
            <a:endParaRPr lang="en-US" dirty="0"/>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1066800" y="3657600"/>
            <a:ext cx="7696200" cy="2590800"/>
          </a:xfrm>
        </p:spPr>
        <p:txBody>
          <a:bodyPr/>
          <a:lstStyle/>
          <a:p>
            <a:pPr marL="609600" indent="-609600" eaLnBrk="1" hangingPunct="1">
              <a:lnSpc>
                <a:spcPct val="80000"/>
              </a:lnSpc>
              <a:spcBef>
                <a:spcPct val="50000"/>
              </a:spcBef>
            </a:pPr>
            <a:r>
              <a:rPr lang="en-US" sz="2400" b="1" dirty="0" smtClean="0"/>
              <a:t>If the register indicates that the voter has voted,  call the elections office to see if the voter’s absentee ballot was received and opened. </a:t>
            </a:r>
          </a:p>
          <a:p>
            <a:pPr marL="609600" indent="-609600" eaLnBrk="1" hangingPunct="1">
              <a:lnSpc>
                <a:spcPct val="80000"/>
              </a:lnSpc>
              <a:spcBef>
                <a:spcPct val="50000"/>
              </a:spcBef>
            </a:pPr>
            <a:r>
              <a:rPr lang="en-US" sz="2400" b="1" dirty="0" smtClean="0">
                <a:solidFill>
                  <a:srgbClr val="C00000"/>
                </a:solidFill>
              </a:rPr>
              <a:t>If the status of the voter’s absentee ballot cannot be verified or if the voter challenges the status, allow the voter to vote a provisional ballot.</a:t>
            </a:r>
          </a:p>
        </p:txBody>
      </p:sp>
      <p:sp>
        <p:nvSpPr>
          <p:cNvPr id="109572" name="Rectangle 6"/>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Absentee Ballot Procedures on Election Day</a:t>
            </a:r>
          </a:p>
        </p:txBody>
      </p:sp>
      <p:sp>
        <p:nvSpPr>
          <p:cNvPr id="109573" name="Rectangle 7"/>
          <p:cNvSpPr>
            <a:spLocks noChangeArrowheads="1"/>
          </p:cNvSpPr>
          <p:nvPr/>
        </p:nvSpPr>
        <p:spPr bwMode="auto">
          <a:xfrm>
            <a:off x="1066800" y="2286001"/>
            <a:ext cx="7772400" cy="1384995"/>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Precinct Register Indicates </a:t>
            </a:r>
            <a:endParaRPr lang="en-US" sz="1400" dirty="0" smtClean="0">
              <a:solidFill>
                <a:schemeClr val="accent2"/>
              </a:solidFill>
              <a:latin typeface="Book Antiqua" pitchFamily="18" charset="0"/>
            </a:endParaRPr>
          </a:p>
          <a:p>
            <a:endParaRPr lang="en-US" sz="2800" dirty="0" smtClean="0">
              <a:solidFill>
                <a:schemeClr val="accent2"/>
              </a:solidFill>
              <a:latin typeface="Book Antiqua" pitchFamily="18" charset="0"/>
            </a:endParaRPr>
          </a:p>
          <a:p>
            <a:r>
              <a:rPr lang="en-US" sz="2800" u="sng" dirty="0" smtClean="0">
                <a:solidFill>
                  <a:srgbClr val="0000FF"/>
                </a:solidFill>
                <a:latin typeface="Book Antiqua" pitchFamily="18" charset="0"/>
              </a:rPr>
              <a:t>That </a:t>
            </a:r>
            <a:r>
              <a:rPr lang="en-US" sz="2800" u="sng" dirty="0">
                <a:solidFill>
                  <a:srgbClr val="0000FF"/>
                </a:solidFill>
                <a:latin typeface="Book Antiqua" pitchFamily="18" charset="0"/>
              </a:rPr>
              <a:t>a Voter Received an Absentee Ballot</a:t>
            </a:r>
          </a:p>
        </p:txBody>
      </p:sp>
      <p:sp>
        <p:nvSpPr>
          <p:cNvPr id="109574" name="Text Box 9"/>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97</a:t>
            </a:fld>
            <a:endParaRPr lang="en-US" dirty="0"/>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body" idx="1"/>
          </p:nvPr>
        </p:nvSpPr>
        <p:spPr>
          <a:xfrm>
            <a:off x="1066800" y="1905000"/>
            <a:ext cx="7924800" cy="4343400"/>
          </a:xfrm>
        </p:spPr>
        <p:txBody>
          <a:bodyPr/>
          <a:lstStyle/>
          <a:p>
            <a:pPr marL="609600" indent="-609600" eaLnBrk="1" hangingPunct="1">
              <a:spcBef>
                <a:spcPct val="50000"/>
              </a:spcBef>
            </a:pPr>
            <a:r>
              <a:rPr lang="en-US" sz="2400" b="1" dirty="0" smtClean="0"/>
              <a:t>If the voter has their absentee ballot, at the polling place:  they surrender the absentee ballot to the clerk and are permitted to vote a precinct ballot.  The clerk need not call the Elections office to report the surrendered ballot.  The clerk will write VOID on the absentee ballot that was surrendered and place it with supplies to be returned election night.</a:t>
            </a:r>
          </a:p>
          <a:p>
            <a:pPr marL="609600" indent="-609600" eaLnBrk="1" hangingPunct="1">
              <a:spcBef>
                <a:spcPct val="50000"/>
              </a:spcBef>
            </a:pPr>
            <a:r>
              <a:rPr lang="en-US" sz="2400" b="1" dirty="0" smtClean="0">
                <a:solidFill>
                  <a:srgbClr val="C00000"/>
                </a:solidFill>
              </a:rPr>
              <a:t>Voted absentee ballots that the voter wants to have counted may not be dropped at any precinct.</a:t>
            </a:r>
          </a:p>
        </p:txBody>
      </p:sp>
      <p:sp>
        <p:nvSpPr>
          <p:cNvPr id="110596" name="Rectangle 4"/>
          <p:cNvSpPr>
            <a:spLocks noChangeArrowheads="1"/>
          </p:cNvSpPr>
          <p:nvPr/>
        </p:nvSpPr>
        <p:spPr bwMode="auto">
          <a:xfrm>
            <a:off x="2514600" y="1066800"/>
            <a:ext cx="6324600" cy="461665"/>
          </a:xfrm>
          <a:prstGeom prst="rect">
            <a:avLst/>
          </a:prstGeom>
          <a:noFill/>
          <a:ln w="9525">
            <a:noFill/>
            <a:miter lim="800000"/>
            <a:headEnd/>
            <a:tailEnd/>
          </a:ln>
        </p:spPr>
        <p:txBody>
          <a:bodyPr wrap="square">
            <a:spAutoFit/>
          </a:bodyPr>
          <a:lstStyle/>
          <a:p>
            <a:r>
              <a:rPr lang="en-US" sz="2400" dirty="0">
                <a:solidFill>
                  <a:srgbClr val="0000FF"/>
                </a:solidFill>
                <a:latin typeface="Book Antiqua" pitchFamily="18" charset="0"/>
              </a:rPr>
              <a:t>Requested Absentee/Surrender of Ballot </a:t>
            </a:r>
          </a:p>
        </p:txBody>
      </p:sp>
      <p:sp>
        <p:nvSpPr>
          <p:cNvPr id="110597"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98</a:t>
            </a:fld>
            <a:endParaRPr lang="en-US" dirty="0"/>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a:xfrm>
            <a:off x="3505200" y="914400"/>
            <a:ext cx="5257800" cy="533400"/>
          </a:xfrm>
        </p:spPr>
        <p:txBody>
          <a:bodyPr/>
          <a:lstStyle/>
          <a:p>
            <a:pPr eaLnBrk="1" hangingPunct="1"/>
            <a:r>
              <a:rPr lang="en-US" sz="4000" dirty="0" smtClean="0"/>
              <a:t/>
            </a:r>
            <a:br>
              <a:rPr lang="en-US" sz="4000" dirty="0" smtClean="0"/>
            </a:br>
            <a:r>
              <a:rPr lang="en-US" sz="2400" dirty="0" smtClean="0">
                <a:solidFill>
                  <a:srgbClr val="7030A0"/>
                </a:solidFill>
                <a:latin typeface="Book Antiqua" pitchFamily="18" charset="0"/>
              </a:rPr>
              <a:t>Requested </a:t>
            </a:r>
            <a:r>
              <a:rPr lang="en-US" sz="2000" dirty="0" smtClean="0">
                <a:solidFill>
                  <a:srgbClr val="7030A0"/>
                </a:solidFill>
                <a:latin typeface="Book Antiqua" pitchFamily="18" charset="0"/>
              </a:rPr>
              <a:t>Absentee/Surrender of Ballot </a:t>
            </a:r>
            <a:r>
              <a:rPr lang="en-US" sz="2000" dirty="0" smtClean="0">
                <a:solidFill>
                  <a:srgbClr val="0000FF"/>
                </a:solidFill>
                <a:latin typeface="Book Antiqua" pitchFamily="18" charset="0"/>
              </a:rPr>
              <a:t/>
            </a:r>
            <a:br>
              <a:rPr lang="en-US" sz="2000" dirty="0" smtClean="0">
                <a:solidFill>
                  <a:srgbClr val="0000FF"/>
                </a:solidFill>
                <a:latin typeface="Book Antiqua" pitchFamily="18" charset="0"/>
              </a:rPr>
            </a:br>
            <a:endParaRPr lang="en-US" sz="2000" dirty="0" smtClean="0"/>
          </a:p>
        </p:txBody>
      </p:sp>
      <p:sp>
        <p:nvSpPr>
          <p:cNvPr id="111620" name="Rectangle 3"/>
          <p:cNvSpPr>
            <a:spLocks noGrp="1" noChangeArrowheads="1"/>
          </p:cNvSpPr>
          <p:nvPr>
            <p:ph type="body" idx="1"/>
          </p:nvPr>
        </p:nvSpPr>
        <p:spPr>
          <a:xfrm>
            <a:off x="1371600" y="1981200"/>
            <a:ext cx="6934200" cy="4221163"/>
          </a:xfrm>
        </p:spPr>
        <p:txBody>
          <a:bodyPr/>
          <a:lstStyle/>
          <a:p>
            <a:pPr eaLnBrk="1" hangingPunct="1">
              <a:lnSpc>
                <a:spcPct val="90000"/>
              </a:lnSpc>
            </a:pPr>
            <a:r>
              <a:rPr lang="en-US" dirty="0" smtClean="0"/>
              <a:t>If  the voter does not have the ballot, call the elections office.</a:t>
            </a:r>
          </a:p>
          <a:p>
            <a:pPr eaLnBrk="1" hangingPunct="1">
              <a:lnSpc>
                <a:spcPct val="90000"/>
              </a:lnSpc>
              <a:buNone/>
            </a:pPr>
            <a:endParaRPr lang="en-US" dirty="0" smtClean="0"/>
          </a:p>
          <a:p>
            <a:pPr eaLnBrk="1" hangingPunct="1">
              <a:lnSpc>
                <a:spcPct val="90000"/>
              </a:lnSpc>
            </a:pPr>
            <a:r>
              <a:rPr lang="en-US" dirty="0" smtClean="0"/>
              <a:t>If the voter’s ballot has not been received by the election office, inform the Deputy SOE that you are going to allow the voter to vote at the polling place.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99</a:t>
            </a:fld>
            <a:endParaRPr lang="en-US"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13583</TotalTime>
  <Words>8702</Words>
  <Application>Microsoft Office PowerPoint</Application>
  <PresentationFormat>On-screen Show (4:3)</PresentationFormat>
  <Paragraphs>1093</Paragraphs>
  <Slides>183</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183</vt:i4>
      </vt:variant>
    </vt:vector>
  </HeadingPairs>
  <TitlesOfParts>
    <vt:vector size="186" baseType="lpstr">
      <vt:lpstr>Default Design</vt:lpstr>
      <vt:lpstr>Acrobat Document</vt:lpstr>
      <vt:lpstr>Bitmap Image</vt:lpstr>
      <vt:lpstr>Florida Statewide Uniform Training Curriculum for Poll Workers.</vt:lpstr>
      <vt:lpstr>“ICE”  Tabulators  “ImageCast Evolution”  Tabulator  Both tabulators must be used. </vt:lpstr>
      <vt:lpstr>PowerPoint Presentation</vt:lpstr>
      <vt:lpstr>No More Blue Change Forms   We are now using  Voter Registration Applications </vt:lpstr>
      <vt:lpstr>Poll Workers  and their Cell Phones</vt:lpstr>
      <vt:lpstr>TOPIC 1:</vt:lpstr>
      <vt:lpstr>PowerPoint Presentation</vt:lpstr>
      <vt:lpstr> As a Poll Worker : </vt:lpstr>
      <vt:lpstr> Legal Elections</vt:lpstr>
      <vt:lpstr> Prohibited Practices </vt:lpstr>
      <vt:lpstr>PowerPoint Presentation</vt:lpstr>
      <vt:lpstr>PowerPoint Presentation</vt:lpstr>
      <vt:lpstr>PowerPoint Presentation</vt:lpstr>
      <vt:lpstr>In addition, you must not:</vt:lpstr>
      <vt:lpstr>In addition, you must not:</vt:lpstr>
      <vt:lpstr>In addition, you must not:</vt:lpstr>
      <vt:lpstr>In addition, you must not:</vt:lpstr>
      <vt:lpstr> Safety First!</vt:lpstr>
      <vt:lpstr>Personal Safety Tips</vt:lpstr>
      <vt:lpstr>Personal Safety Tips</vt:lpstr>
      <vt:lpstr>PowerPoint Presentation</vt:lpstr>
      <vt:lpstr>PowerPoint Presentation</vt:lpstr>
      <vt:lpstr>PowerPoint Presentation</vt:lpstr>
      <vt:lpstr>PowerPoint Presentation</vt:lpstr>
      <vt:lpstr>TOPIC 2:</vt:lpstr>
      <vt:lpstr>PowerPoint Presentation</vt:lpstr>
      <vt:lpstr> The Team</vt:lpstr>
      <vt:lpstr>PowerPoint Presentation</vt:lpstr>
      <vt:lpstr>PowerPoint Presentation</vt:lpstr>
      <vt:lpstr>PowerPoint Presentation</vt:lpstr>
      <vt:lpstr>PowerPoint Presentation</vt:lpstr>
      <vt:lpstr>PowerPoint Presentation</vt:lpstr>
      <vt:lpstr> Assistant Clerk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3:</vt:lpstr>
      <vt:lpstr>PowerPoint Presentation</vt:lpstr>
      <vt:lpstr>PowerPoint Presentation</vt:lpstr>
      <vt:lpstr>Voters May Require Assistance  Completing Forms  </vt:lpstr>
      <vt:lpstr>Declaration to Secure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5:</vt:lpstr>
      <vt:lpstr>PowerPoint Presentation</vt:lpstr>
      <vt:lpstr>PowerPoint Presentation</vt:lpstr>
      <vt:lpstr>PowerPoint Presentation</vt:lpstr>
      <vt:lpstr>PowerPoint Presentation</vt:lpstr>
      <vt:lpstr>PowerPoint Presentation</vt:lpstr>
      <vt:lpstr>PowerPoint Presentation</vt:lpstr>
      <vt:lpstr>NEW Acceptable ID</vt:lpstr>
      <vt:lpstr>PowerPoint Presentation</vt:lpstr>
      <vt:lpstr>PowerPoint Presentation</vt:lpstr>
      <vt:lpstr>PowerPoint Presentation</vt:lpstr>
      <vt:lpstr>PowerPoint Presentation</vt:lpstr>
      <vt:lpstr>PowerPoint Presentation</vt:lpstr>
      <vt:lpstr>Address Change inside precinct</vt:lpstr>
      <vt:lpstr>Address Change outside precinct</vt:lpstr>
      <vt:lpstr>PowerPoint Presentation</vt:lpstr>
      <vt:lpstr>PowerPoint Presentation</vt:lpstr>
      <vt:lpstr>NEW!  2014 </vt:lpstr>
      <vt:lpstr>PowerPoint Presentation</vt:lpstr>
      <vt:lpstr>PowerPoint Presentation</vt:lpstr>
      <vt:lpstr>PowerPoint Presentation</vt:lpstr>
      <vt:lpstr>PowerPoint Presentation</vt:lpstr>
      <vt:lpstr>To be signed by voter.</vt:lpstr>
      <vt:lpstr>PowerPoint Presentation</vt:lpstr>
      <vt:lpstr>PowerPoint Presentation</vt:lpstr>
      <vt:lpstr>PowerPoint Presentation</vt:lpstr>
      <vt:lpstr>Audit Ticket</vt:lpstr>
      <vt:lpstr>PowerPoint Presentation</vt:lpstr>
      <vt:lpstr>PowerPoint Presentation</vt:lpstr>
      <vt:lpstr>TOPIC 6:</vt:lpstr>
      <vt:lpstr>PowerPoint Presentation</vt:lpstr>
      <vt:lpstr>PowerPoint Presentation</vt:lpstr>
      <vt:lpstr>PowerPoint Presentation</vt:lpstr>
      <vt:lpstr> Requested Absentee/Surrender of Ballot  </vt:lpstr>
      <vt:lpstr>PowerPoint Presentation</vt:lpstr>
      <vt:lpstr>PowerPoint Presentation</vt:lpstr>
      <vt:lpstr>PowerPoint Presentation</vt:lpstr>
      <vt:lpstr>                                       Voter Challenged at the Polls                                       </vt:lpstr>
      <vt:lpstr> Voter Challenged at the Polls</vt:lpstr>
      <vt:lpstr>Challenge</vt:lpstr>
      <vt:lpstr>PowerPoint Presentation</vt:lpstr>
      <vt:lpstr>PowerPoint Presentation</vt:lpstr>
      <vt:lpstr> Ambiguous Mark</vt:lpstr>
      <vt:lpstr> Voter Leaves Voting Booth without Casting Ballot </vt:lpstr>
      <vt:lpstr>PowerPoint Presentation</vt:lpstr>
      <vt:lpstr>Spoiled Ballot</vt:lpstr>
      <vt:lpstr>PowerPoint Presentation</vt:lpstr>
      <vt:lpstr>PowerPoint Presentation</vt:lpstr>
      <vt:lpstr>PowerPoint Presentation</vt:lpstr>
      <vt:lpstr>PowerPoint Presentation</vt:lpstr>
      <vt:lpstr>PowerPoint Presentation</vt:lpstr>
      <vt:lpstr>Mini Balance</vt:lpstr>
      <vt:lpstr>Topic 7</vt:lpstr>
      <vt:lpstr>PowerPoint Presentation</vt:lpstr>
      <vt:lpstr>PowerPoint Presentation</vt:lpstr>
      <vt:lpstr>PowerPoint Presentation</vt:lpstr>
      <vt:lpstr>PowerPoint Presentation</vt:lpstr>
      <vt:lpstr>PowerPoint Presentation</vt:lpstr>
      <vt:lpstr>TOPIC 8:</vt:lpstr>
      <vt:lpstr>PowerPoint Presentation</vt:lpstr>
      <vt:lpstr>PowerPoint Presentation</vt:lpstr>
      <vt:lpstr>PowerPoint Presentation</vt:lpstr>
      <vt:lpstr>PowerPoint Presentation</vt:lpstr>
      <vt:lpstr>PowerPoint Presentation</vt:lpstr>
      <vt:lpstr>Before ballot accounting begins: </vt:lpstr>
      <vt:lpstr>PowerPoint Presentation</vt:lpstr>
      <vt:lpstr>Closing Polls/Ballot Accounting</vt:lpstr>
      <vt:lpstr>      Closing the Polls/Ballot Accounting</vt:lpstr>
      <vt:lpstr>Closing the Polls/Write-In Votes   November General Election</vt:lpstr>
      <vt:lpstr>       Closing the polls/Write-In Votes  November General Elections</vt:lpstr>
      <vt:lpstr>PowerPoint Presentation</vt:lpstr>
      <vt:lpstr>Damaged Supplies</vt:lpstr>
      <vt:lpstr>PowerPoint Presentation</vt:lpstr>
      <vt:lpstr>TOPIC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11:</vt:lpstr>
      <vt:lpstr>PowerPoint Presentation</vt:lpstr>
      <vt:lpstr>PowerPoint Presentation</vt:lpstr>
      <vt:lpstr>PowerPoint Presentation</vt:lpstr>
      <vt:lpstr>PowerPoint Presentation</vt:lpstr>
      <vt:lpstr>PowerPoint Presentation</vt:lpstr>
      <vt:lpstr>Reminders </vt:lpstr>
      <vt:lpstr>PowerPoint Presentation</vt:lpstr>
      <vt:lpstr>TOPIC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12:</vt:lpstr>
      <vt:lpstr>PowerPoint Presentation</vt:lpstr>
      <vt:lpstr>PowerPoint Presentation</vt:lpstr>
      <vt:lpstr>PowerPoint Presentation</vt:lpstr>
      <vt:lpstr>PowerPoint Presentation</vt:lpstr>
    </vt:vector>
  </TitlesOfParts>
  <Company>MVP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DesMarais</dc:creator>
  <cp:lastModifiedBy>Hazel</cp:lastModifiedBy>
  <cp:revision>641</cp:revision>
  <cp:lastPrinted>2016-07-22T21:46:30Z</cp:lastPrinted>
  <dcterms:created xsi:type="dcterms:W3CDTF">2006-05-17T16:09:12Z</dcterms:created>
  <dcterms:modified xsi:type="dcterms:W3CDTF">2016-10-18T20:59:51Z</dcterms:modified>
</cp:coreProperties>
</file>